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46"/>
  </p:notesMasterIdLst>
  <p:sldIdLst>
    <p:sldId id="858" r:id="rId3"/>
    <p:sldId id="966" r:id="rId4"/>
    <p:sldId id="878" r:id="rId5"/>
    <p:sldId id="955" r:id="rId6"/>
    <p:sldId id="866" r:id="rId7"/>
    <p:sldId id="891" r:id="rId8"/>
    <p:sldId id="896" r:id="rId9"/>
    <p:sldId id="865" r:id="rId10"/>
    <p:sldId id="874" r:id="rId11"/>
    <p:sldId id="884" r:id="rId12"/>
    <p:sldId id="897" r:id="rId13"/>
    <p:sldId id="887" r:id="rId14"/>
    <p:sldId id="895" r:id="rId15"/>
    <p:sldId id="957" r:id="rId16"/>
    <p:sldId id="882" r:id="rId17"/>
    <p:sldId id="892" r:id="rId18"/>
    <p:sldId id="960" r:id="rId19"/>
    <p:sldId id="868" r:id="rId20"/>
    <p:sldId id="879" r:id="rId21"/>
    <p:sldId id="961" r:id="rId22"/>
    <p:sldId id="962" r:id="rId23"/>
    <p:sldId id="963" r:id="rId24"/>
    <p:sldId id="883" r:id="rId25"/>
    <p:sldId id="863" r:id="rId26"/>
    <p:sldId id="888" r:id="rId27"/>
    <p:sldId id="942" r:id="rId28"/>
    <p:sldId id="943" r:id="rId29"/>
    <p:sldId id="944" r:id="rId30"/>
    <p:sldId id="945" r:id="rId31"/>
    <p:sldId id="876" r:id="rId32"/>
    <p:sldId id="946" r:id="rId33"/>
    <p:sldId id="889" r:id="rId34"/>
    <p:sldId id="890" r:id="rId35"/>
    <p:sldId id="948" r:id="rId36"/>
    <p:sldId id="949" r:id="rId37"/>
    <p:sldId id="875" r:id="rId38"/>
    <p:sldId id="958" r:id="rId39"/>
    <p:sldId id="959" r:id="rId40"/>
    <p:sldId id="864" r:id="rId41"/>
    <p:sldId id="263" r:id="rId42"/>
    <p:sldId id="947" r:id="rId43"/>
    <p:sldId id="873" r:id="rId44"/>
    <p:sldId id="872" r:id="rId4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905" autoAdjust="0"/>
  </p:normalViewPr>
  <p:slideViewPr>
    <p:cSldViewPr snapToGrid="0">
      <p:cViewPr varScale="1">
        <p:scale>
          <a:sx n="128" d="100"/>
          <a:sy n="128" d="100"/>
        </p:scale>
        <p:origin x="1536"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8704A9-30B2-4C9E-B68F-01FDCE2F72AC}" type="doc">
      <dgm:prSet loTypeId="urn:microsoft.com/office/officeart/2008/layout/HorizontalMultiLevelHierarchy" loCatId="hierarchy" qsTypeId="urn:microsoft.com/office/officeart/2005/8/quickstyle/simple3" qsCatId="simple" csTypeId="urn:microsoft.com/office/officeart/2005/8/colors/colorful1" csCatId="colorful" phldr="1"/>
      <dgm:spPr/>
      <dgm:t>
        <a:bodyPr/>
        <a:lstStyle/>
        <a:p>
          <a:endParaRPr lang="zh-CN" altLang="en-US"/>
        </a:p>
      </dgm:t>
    </dgm:pt>
    <dgm:pt modelId="{47B893EB-2B9B-4B75-BA31-F52FED07959B}">
      <dgm:prSet phldrT="[文本]" custT="1"/>
      <dgm:spPr/>
      <dgm:t>
        <a:bodyPr/>
        <a:lstStyle/>
        <a:p>
          <a:r>
            <a:rPr lang="zh-CN" altLang="en-US" sz="3600" dirty="0">
              <a:latin typeface="仿宋" panose="02010609060101010101" pitchFamily="49" charset="-122"/>
              <a:ea typeface="仿宋" panose="02010609060101010101" pitchFamily="49" charset="-122"/>
            </a:rPr>
            <a:t>算法</a:t>
          </a:r>
        </a:p>
      </dgm:t>
    </dgm:pt>
    <dgm:pt modelId="{ED713ACB-A960-4A6B-BDB9-AD3D6429ABF3}" type="parTrans" cxnId="{396D480E-2A70-49A9-A6A0-C42FF3214151}">
      <dgm:prSet/>
      <dgm:spPr/>
      <dgm:t>
        <a:bodyPr/>
        <a:lstStyle/>
        <a:p>
          <a:endParaRPr lang="zh-CN" altLang="en-US"/>
        </a:p>
      </dgm:t>
    </dgm:pt>
    <dgm:pt modelId="{C7979C59-D9A7-4BE1-AB67-F348E385547B}" type="sibTrans" cxnId="{396D480E-2A70-49A9-A6A0-C42FF3214151}">
      <dgm:prSet/>
      <dgm:spPr/>
      <dgm:t>
        <a:bodyPr/>
        <a:lstStyle/>
        <a:p>
          <a:endParaRPr lang="zh-CN" altLang="en-US"/>
        </a:p>
      </dgm:t>
    </dgm:pt>
    <dgm:pt modelId="{BB555A9D-282B-474A-A5A4-4542CF593D51}">
      <dgm:prSet phldrT="[文本]" custT="1"/>
      <dgm:spPr/>
      <dgm:t>
        <a:bodyPr/>
        <a:lstStyle/>
        <a:p>
          <a:pPr marL="0" lvl="0" indent="0" algn="ctr" defTabSz="1600200">
            <a:lnSpc>
              <a:spcPct val="90000"/>
            </a:lnSpc>
            <a:spcBef>
              <a:spcPct val="0"/>
            </a:spcBef>
            <a:spcAft>
              <a:spcPct val="35000"/>
            </a:spcAft>
            <a:buNone/>
          </a:pPr>
          <a:r>
            <a:rPr lang="zh-CN" altLang="en-US" sz="3600" kern="1200" dirty="0">
              <a:latin typeface="仿宋" panose="02010609060101010101" pitchFamily="49" charset="-122"/>
              <a:ea typeface="仿宋" panose="02010609060101010101" pitchFamily="49" charset="-122"/>
              <a:cs typeface="+mn-cs"/>
            </a:rPr>
            <a:t>确定</a:t>
          </a:r>
        </a:p>
      </dgm:t>
    </dgm:pt>
    <dgm:pt modelId="{27F30EE4-325E-4132-B718-D5DF35697B6B}" type="parTrans" cxnId="{8A88ABB8-A101-4542-ADDD-1F91F7123007}">
      <dgm:prSet/>
      <dgm:spPr/>
      <dgm:t>
        <a:bodyPr/>
        <a:lstStyle/>
        <a:p>
          <a:endParaRPr lang="zh-CN" altLang="en-US"/>
        </a:p>
      </dgm:t>
    </dgm:pt>
    <dgm:pt modelId="{7EC92B2D-4487-4B71-8218-F5A74C642D52}" type="sibTrans" cxnId="{8A88ABB8-A101-4542-ADDD-1F91F7123007}">
      <dgm:prSet/>
      <dgm:spPr/>
      <dgm:t>
        <a:bodyPr/>
        <a:lstStyle/>
        <a:p>
          <a:endParaRPr lang="zh-CN" altLang="en-US"/>
        </a:p>
      </dgm:t>
    </dgm:pt>
    <dgm:pt modelId="{D8FB8990-DB30-45A0-89B9-53D8632C505C}">
      <dgm:prSet phldrT="[文本]"/>
      <dgm:spPr/>
      <dgm:t>
        <a:bodyPr/>
        <a:lstStyle/>
        <a:p>
          <a:r>
            <a:rPr lang="zh-CN" altLang="en-US" dirty="0">
              <a:latin typeface="仿宋" panose="02010609060101010101" pitchFamily="49" charset="-122"/>
              <a:ea typeface="仿宋" panose="02010609060101010101" pitchFamily="49" charset="-122"/>
            </a:rPr>
            <a:t>传统算法：以</a:t>
          </a:r>
          <a:r>
            <a:rPr lang="en-US" altLang="zh-CN" dirty="0">
              <a:latin typeface="仿宋" panose="02010609060101010101" pitchFamily="49" charset="-122"/>
              <a:ea typeface="仿宋" panose="02010609060101010101" pitchFamily="49" charset="-122"/>
            </a:rPr>
            <a:t>100%</a:t>
          </a:r>
          <a:r>
            <a:rPr lang="zh-CN" altLang="en-US" dirty="0">
              <a:latin typeface="仿宋" panose="02010609060101010101" pitchFamily="49" charset="-122"/>
              <a:ea typeface="仿宋" panose="02010609060101010101" pitchFamily="49" charset="-122"/>
            </a:rPr>
            <a:t>成功概率求解问题的最优解</a:t>
          </a:r>
        </a:p>
      </dgm:t>
    </dgm:pt>
    <dgm:pt modelId="{A2EDEE42-A859-41CC-A155-9639EB15BD25}" type="parTrans" cxnId="{F2D310BD-033B-457B-A813-281576C93BF3}">
      <dgm:prSet/>
      <dgm:spPr/>
      <dgm:t>
        <a:bodyPr/>
        <a:lstStyle/>
        <a:p>
          <a:endParaRPr lang="zh-CN" altLang="en-US"/>
        </a:p>
      </dgm:t>
    </dgm:pt>
    <dgm:pt modelId="{310D5522-9E4F-48AE-935E-7FB92EA7B099}" type="sibTrans" cxnId="{F2D310BD-033B-457B-A813-281576C93BF3}">
      <dgm:prSet/>
      <dgm:spPr/>
      <dgm:t>
        <a:bodyPr/>
        <a:lstStyle/>
        <a:p>
          <a:endParaRPr lang="zh-CN" altLang="en-US"/>
        </a:p>
      </dgm:t>
    </dgm:pt>
    <dgm:pt modelId="{F3443ED7-66A4-4149-A441-FE349A07F964}">
      <dgm:prSet phldrT="[文本]" custT="1"/>
      <dgm:spPr/>
      <dgm:t>
        <a:bodyPr/>
        <a:lstStyle/>
        <a:p>
          <a:pPr marL="0" lvl="0" indent="0" algn="ctr" defTabSz="1600200">
            <a:lnSpc>
              <a:spcPct val="90000"/>
            </a:lnSpc>
            <a:spcBef>
              <a:spcPct val="0"/>
            </a:spcBef>
            <a:spcAft>
              <a:spcPct val="35000"/>
            </a:spcAft>
            <a:buNone/>
          </a:pPr>
          <a:r>
            <a:rPr lang="zh-CN" altLang="en-US" sz="3600" kern="1200" dirty="0">
              <a:latin typeface="仿宋" panose="02010609060101010101" pitchFamily="49" charset="-122"/>
              <a:ea typeface="仿宋" panose="02010609060101010101" pitchFamily="49" charset="-122"/>
              <a:cs typeface="+mn-cs"/>
            </a:rPr>
            <a:t>非确定</a:t>
          </a:r>
        </a:p>
      </dgm:t>
    </dgm:pt>
    <dgm:pt modelId="{FB585484-2FD4-440E-BBD6-D8C3569ABD48}" type="parTrans" cxnId="{5C0A9EF7-D73D-4011-8140-C76855E457A9}">
      <dgm:prSet/>
      <dgm:spPr/>
      <dgm:t>
        <a:bodyPr/>
        <a:lstStyle/>
        <a:p>
          <a:endParaRPr lang="zh-CN" altLang="en-US"/>
        </a:p>
      </dgm:t>
    </dgm:pt>
    <dgm:pt modelId="{35BFAC53-2C29-4165-A254-4889973F5235}" type="sibTrans" cxnId="{5C0A9EF7-D73D-4011-8140-C76855E457A9}">
      <dgm:prSet/>
      <dgm:spPr/>
      <dgm:t>
        <a:bodyPr/>
        <a:lstStyle/>
        <a:p>
          <a:endParaRPr lang="zh-CN" altLang="en-US"/>
        </a:p>
      </dgm:t>
    </dgm:pt>
    <dgm:pt modelId="{E76ED246-94F1-4A9B-89CF-1D3AD60E3B26}">
      <dgm:prSet phldrT="[文本]"/>
      <dgm:spPr/>
      <dgm:t>
        <a:bodyPr/>
        <a:lstStyle/>
        <a:p>
          <a:r>
            <a:rPr lang="zh-CN" altLang="en-US" dirty="0">
              <a:latin typeface="仿宋" panose="02010609060101010101" pitchFamily="49" charset="-122"/>
              <a:ea typeface="仿宋" panose="02010609060101010101" pitchFamily="49" charset="-122"/>
            </a:rPr>
            <a:t>近似算法：一种对解的质量的让步</a:t>
          </a:r>
        </a:p>
      </dgm:t>
    </dgm:pt>
    <dgm:pt modelId="{C19663ED-724B-4137-8689-CF0A64E87C7E}" type="parTrans" cxnId="{B6B601C9-8A68-4AF6-B1CA-5484793FEA0A}">
      <dgm:prSet/>
      <dgm:spPr/>
      <dgm:t>
        <a:bodyPr/>
        <a:lstStyle/>
        <a:p>
          <a:endParaRPr lang="zh-CN" altLang="en-US"/>
        </a:p>
      </dgm:t>
    </dgm:pt>
    <dgm:pt modelId="{E39C9973-B666-4CA2-ADAD-004E2FA6E1B1}" type="sibTrans" cxnId="{B6B601C9-8A68-4AF6-B1CA-5484793FEA0A}">
      <dgm:prSet/>
      <dgm:spPr/>
      <dgm:t>
        <a:bodyPr/>
        <a:lstStyle/>
        <a:p>
          <a:endParaRPr lang="zh-CN" altLang="en-US"/>
        </a:p>
      </dgm:t>
    </dgm:pt>
    <dgm:pt modelId="{F5E0C984-A30B-4665-85B0-1C1271B05161}">
      <dgm:prSet phldrT="[文本]"/>
      <dgm:spPr/>
      <dgm:t>
        <a:bodyPr/>
        <a:lstStyle/>
        <a:p>
          <a:r>
            <a:rPr lang="zh-CN" altLang="en-US" dirty="0">
              <a:solidFill>
                <a:srgbClr val="FF0000"/>
              </a:solidFill>
              <a:latin typeface="仿宋" panose="02010609060101010101" pitchFamily="49" charset="-122"/>
              <a:ea typeface="仿宋" panose="02010609060101010101" pitchFamily="49" charset="-122"/>
            </a:rPr>
            <a:t>随机算法：一种对求解成功概率和解质量的让步</a:t>
          </a:r>
        </a:p>
      </dgm:t>
    </dgm:pt>
    <dgm:pt modelId="{26F06983-72E9-48EC-9B13-A299819850AF}" type="parTrans" cxnId="{BC9E0593-19F5-40B0-95C2-B169B24F070A}">
      <dgm:prSet/>
      <dgm:spPr/>
      <dgm:t>
        <a:bodyPr/>
        <a:lstStyle/>
        <a:p>
          <a:endParaRPr lang="zh-CN" altLang="en-US"/>
        </a:p>
      </dgm:t>
    </dgm:pt>
    <dgm:pt modelId="{7521DFF6-81BB-44D8-9798-57B9042A9DBE}" type="sibTrans" cxnId="{BC9E0593-19F5-40B0-95C2-B169B24F070A}">
      <dgm:prSet/>
      <dgm:spPr/>
      <dgm:t>
        <a:bodyPr/>
        <a:lstStyle/>
        <a:p>
          <a:endParaRPr lang="zh-CN" altLang="en-US"/>
        </a:p>
      </dgm:t>
    </dgm:pt>
    <dgm:pt modelId="{76627820-C80B-44A1-8CFE-2739EFB90A99}">
      <dgm:prSet phldrT="[文本]"/>
      <dgm:spPr/>
      <dgm:t>
        <a:bodyPr/>
        <a:lstStyle/>
        <a:p>
          <a:r>
            <a:rPr lang="zh-CN" altLang="en-US" dirty="0">
              <a:latin typeface="仿宋" panose="02010609060101010101" pitchFamily="49" charset="-122"/>
              <a:ea typeface="仿宋" panose="02010609060101010101" pitchFamily="49" charset="-122"/>
            </a:rPr>
            <a:t>智能算法：遗传算法、模拟退火法、拟人拟物算法等等</a:t>
          </a:r>
        </a:p>
      </dgm:t>
    </dgm:pt>
    <dgm:pt modelId="{36977277-3E7B-44F0-BA8B-150B5CC0EF86}" type="parTrans" cxnId="{ADFCE1A4-976B-4975-AA3E-FF8C220E28B8}">
      <dgm:prSet/>
      <dgm:spPr/>
      <dgm:t>
        <a:bodyPr/>
        <a:lstStyle/>
        <a:p>
          <a:endParaRPr lang="zh-CN" altLang="en-US"/>
        </a:p>
      </dgm:t>
    </dgm:pt>
    <dgm:pt modelId="{97105965-6A76-47C3-919B-6921A385BA23}" type="sibTrans" cxnId="{ADFCE1A4-976B-4975-AA3E-FF8C220E28B8}">
      <dgm:prSet/>
      <dgm:spPr/>
      <dgm:t>
        <a:bodyPr/>
        <a:lstStyle/>
        <a:p>
          <a:endParaRPr lang="zh-CN" altLang="en-US"/>
        </a:p>
      </dgm:t>
    </dgm:pt>
    <dgm:pt modelId="{3DB55FEA-6017-4385-9E4E-0D1E0BDDF5AB}" type="pres">
      <dgm:prSet presAssocID="{538704A9-30B2-4C9E-B68F-01FDCE2F72AC}" presName="Name0" presStyleCnt="0">
        <dgm:presLayoutVars>
          <dgm:chPref val="1"/>
          <dgm:dir/>
          <dgm:animOne val="branch"/>
          <dgm:animLvl val="lvl"/>
          <dgm:resizeHandles val="exact"/>
        </dgm:presLayoutVars>
      </dgm:prSet>
      <dgm:spPr/>
      <dgm:t>
        <a:bodyPr/>
        <a:lstStyle/>
        <a:p>
          <a:endParaRPr lang="zh-CN" altLang="en-US"/>
        </a:p>
      </dgm:t>
    </dgm:pt>
    <dgm:pt modelId="{C16848BC-4667-4130-A16A-35578BD5D8DF}" type="pres">
      <dgm:prSet presAssocID="{47B893EB-2B9B-4B75-BA31-F52FED07959B}" presName="root1" presStyleCnt="0"/>
      <dgm:spPr/>
    </dgm:pt>
    <dgm:pt modelId="{7469EC85-F61A-4341-8B26-7795CA394A1E}" type="pres">
      <dgm:prSet presAssocID="{47B893EB-2B9B-4B75-BA31-F52FED07959B}" presName="LevelOneTextNode" presStyleLbl="node0" presStyleIdx="0" presStyleCnt="1" custAng="5400000" custScaleX="97892" custScaleY="25515" custLinFactNeighborX="-24117" custLinFactNeighborY="533">
        <dgm:presLayoutVars>
          <dgm:chPref val="3"/>
        </dgm:presLayoutVars>
      </dgm:prSet>
      <dgm:spPr/>
      <dgm:t>
        <a:bodyPr/>
        <a:lstStyle/>
        <a:p>
          <a:endParaRPr lang="zh-CN" altLang="en-US"/>
        </a:p>
      </dgm:t>
    </dgm:pt>
    <dgm:pt modelId="{C0E0D031-350D-493C-A1E1-D5B2EA222EEE}" type="pres">
      <dgm:prSet presAssocID="{47B893EB-2B9B-4B75-BA31-F52FED07959B}" presName="level2hierChild" presStyleCnt="0"/>
      <dgm:spPr/>
    </dgm:pt>
    <dgm:pt modelId="{06056162-B43D-4899-8277-528FFCCEC39D}" type="pres">
      <dgm:prSet presAssocID="{27F30EE4-325E-4132-B718-D5DF35697B6B}" presName="conn2-1" presStyleLbl="parChTrans1D2" presStyleIdx="0" presStyleCnt="2"/>
      <dgm:spPr/>
      <dgm:t>
        <a:bodyPr/>
        <a:lstStyle/>
        <a:p>
          <a:endParaRPr lang="zh-CN" altLang="en-US"/>
        </a:p>
      </dgm:t>
    </dgm:pt>
    <dgm:pt modelId="{BDEC4EF7-99DB-405A-AB06-3BFC8B39C37B}" type="pres">
      <dgm:prSet presAssocID="{27F30EE4-325E-4132-B718-D5DF35697B6B}" presName="connTx" presStyleLbl="parChTrans1D2" presStyleIdx="0" presStyleCnt="2"/>
      <dgm:spPr/>
      <dgm:t>
        <a:bodyPr/>
        <a:lstStyle/>
        <a:p>
          <a:endParaRPr lang="zh-CN" altLang="en-US"/>
        </a:p>
      </dgm:t>
    </dgm:pt>
    <dgm:pt modelId="{AE99AA98-764A-4579-9709-4B7D3DAEDFFF}" type="pres">
      <dgm:prSet presAssocID="{BB555A9D-282B-474A-A5A4-4542CF593D51}" presName="root2" presStyleCnt="0"/>
      <dgm:spPr/>
    </dgm:pt>
    <dgm:pt modelId="{2DB2F88B-DF26-404A-BEED-83BB8F4A4F67}" type="pres">
      <dgm:prSet presAssocID="{BB555A9D-282B-474A-A5A4-4542CF593D51}" presName="LevelTwoTextNode" presStyleLbl="node2" presStyleIdx="0" presStyleCnt="2" custScaleX="62235">
        <dgm:presLayoutVars>
          <dgm:chPref val="3"/>
        </dgm:presLayoutVars>
      </dgm:prSet>
      <dgm:spPr/>
      <dgm:t>
        <a:bodyPr/>
        <a:lstStyle/>
        <a:p>
          <a:endParaRPr lang="zh-CN" altLang="en-US"/>
        </a:p>
      </dgm:t>
    </dgm:pt>
    <dgm:pt modelId="{158D468B-C40A-4E5A-8426-F665158448AB}" type="pres">
      <dgm:prSet presAssocID="{BB555A9D-282B-474A-A5A4-4542CF593D51}" presName="level3hierChild" presStyleCnt="0"/>
      <dgm:spPr/>
    </dgm:pt>
    <dgm:pt modelId="{0001264C-8408-4CD7-B59D-E9E8CDC66EF8}" type="pres">
      <dgm:prSet presAssocID="{A2EDEE42-A859-41CC-A155-9639EB15BD25}" presName="conn2-1" presStyleLbl="parChTrans1D3" presStyleIdx="0" presStyleCnt="4"/>
      <dgm:spPr/>
      <dgm:t>
        <a:bodyPr/>
        <a:lstStyle/>
        <a:p>
          <a:endParaRPr lang="zh-CN" altLang="en-US"/>
        </a:p>
      </dgm:t>
    </dgm:pt>
    <dgm:pt modelId="{789E8750-81E7-4164-A59E-2DB9BCB3DE96}" type="pres">
      <dgm:prSet presAssocID="{A2EDEE42-A859-41CC-A155-9639EB15BD25}" presName="connTx" presStyleLbl="parChTrans1D3" presStyleIdx="0" presStyleCnt="4"/>
      <dgm:spPr/>
      <dgm:t>
        <a:bodyPr/>
        <a:lstStyle/>
        <a:p>
          <a:endParaRPr lang="zh-CN" altLang="en-US"/>
        </a:p>
      </dgm:t>
    </dgm:pt>
    <dgm:pt modelId="{3864A641-B173-453F-9635-9E1016662939}" type="pres">
      <dgm:prSet presAssocID="{D8FB8990-DB30-45A0-89B9-53D8632C505C}" presName="root2" presStyleCnt="0"/>
      <dgm:spPr/>
    </dgm:pt>
    <dgm:pt modelId="{0A286570-AB50-465C-B053-E6A3E95CD148}" type="pres">
      <dgm:prSet presAssocID="{D8FB8990-DB30-45A0-89B9-53D8632C505C}" presName="LevelTwoTextNode" presStyleLbl="node3" presStyleIdx="0" presStyleCnt="4" custScaleX="190404">
        <dgm:presLayoutVars>
          <dgm:chPref val="3"/>
        </dgm:presLayoutVars>
      </dgm:prSet>
      <dgm:spPr/>
      <dgm:t>
        <a:bodyPr/>
        <a:lstStyle/>
        <a:p>
          <a:endParaRPr lang="zh-CN" altLang="en-US"/>
        </a:p>
      </dgm:t>
    </dgm:pt>
    <dgm:pt modelId="{82594417-8D40-4EAF-AC71-4759873770E2}" type="pres">
      <dgm:prSet presAssocID="{D8FB8990-DB30-45A0-89B9-53D8632C505C}" presName="level3hierChild" presStyleCnt="0"/>
      <dgm:spPr/>
    </dgm:pt>
    <dgm:pt modelId="{A9C7C840-010B-4D59-B64F-0609789C6B6F}" type="pres">
      <dgm:prSet presAssocID="{C19663ED-724B-4137-8689-CF0A64E87C7E}" presName="conn2-1" presStyleLbl="parChTrans1D3" presStyleIdx="1" presStyleCnt="4"/>
      <dgm:spPr/>
      <dgm:t>
        <a:bodyPr/>
        <a:lstStyle/>
        <a:p>
          <a:endParaRPr lang="zh-CN" altLang="en-US"/>
        </a:p>
      </dgm:t>
    </dgm:pt>
    <dgm:pt modelId="{C314B546-E177-48E2-85D0-1351BE46E9A2}" type="pres">
      <dgm:prSet presAssocID="{C19663ED-724B-4137-8689-CF0A64E87C7E}" presName="connTx" presStyleLbl="parChTrans1D3" presStyleIdx="1" presStyleCnt="4"/>
      <dgm:spPr/>
      <dgm:t>
        <a:bodyPr/>
        <a:lstStyle/>
        <a:p>
          <a:endParaRPr lang="zh-CN" altLang="en-US"/>
        </a:p>
      </dgm:t>
    </dgm:pt>
    <dgm:pt modelId="{D5B8EED5-917D-4319-8F30-3DBA197D99D9}" type="pres">
      <dgm:prSet presAssocID="{E76ED246-94F1-4A9B-89CF-1D3AD60E3B26}" presName="root2" presStyleCnt="0"/>
      <dgm:spPr/>
    </dgm:pt>
    <dgm:pt modelId="{4EADE534-4278-408B-AC97-551859E043BE}" type="pres">
      <dgm:prSet presAssocID="{E76ED246-94F1-4A9B-89CF-1D3AD60E3B26}" presName="LevelTwoTextNode" presStyleLbl="node3" presStyleIdx="1" presStyleCnt="4" custScaleX="190404">
        <dgm:presLayoutVars>
          <dgm:chPref val="3"/>
        </dgm:presLayoutVars>
      </dgm:prSet>
      <dgm:spPr/>
      <dgm:t>
        <a:bodyPr/>
        <a:lstStyle/>
        <a:p>
          <a:endParaRPr lang="zh-CN" altLang="en-US"/>
        </a:p>
      </dgm:t>
    </dgm:pt>
    <dgm:pt modelId="{36D5CBB7-5125-4041-A264-20235ADF1A39}" type="pres">
      <dgm:prSet presAssocID="{E76ED246-94F1-4A9B-89CF-1D3AD60E3B26}" presName="level3hierChild" presStyleCnt="0"/>
      <dgm:spPr/>
    </dgm:pt>
    <dgm:pt modelId="{77ACF7A8-0372-492A-A297-B423729D6C90}" type="pres">
      <dgm:prSet presAssocID="{FB585484-2FD4-440E-BBD6-D8C3569ABD48}" presName="conn2-1" presStyleLbl="parChTrans1D2" presStyleIdx="1" presStyleCnt="2"/>
      <dgm:spPr/>
      <dgm:t>
        <a:bodyPr/>
        <a:lstStyle/>
        <a:p>
          <a:endParaRPr lang="zh-CN" altLang="en-US"/>
        </a:p>
      </dgm:t>
    </dgm:pt>
    <dgm:pt modelId="{0A35B6FF-F803-47CD-9E19-CAA7EB0A64D0}" type="pres">
      <dgm:prSet presAssocID="{FB585484-2FD4-440E-BBD6-D8C3569ABD48}" presName="connTx" presStyleLbl="parChTrans1D2" presStyleIdx="1" presStyleCnt="2"/>
      <dgm:spPr/>
      <dgm:t>
        <a:bodyPr/>
        <a:lstStyle/>
        <a:p>
          <a:endParaRPr lang="zh-CN" altLang="en-US"/>
        </a:p>
      </dgm:t>
    </dgm:pt>
    <dgm:pt modelId="{ADD8EC67-D7C5-4238-ADE8-38FB868F8EFA}" type="pres">
      <dgm:prSet presAssocID="{F3443ED7-66A4-4149-A441-FE349A07F964}" presName="root2" presStyleCnt="0"/>
      <dgm:spPr/>
    </dgm:pt>
    <dgm:pt modelId="{00077C38-9AD6-4E4F-9459-DA374B7EEBF3}" type="pres">
      <dgm:prSet presAssocID="{F3443ED7-66A4-4149-A441-FE349A07F964}" presName="LevelTwoTextNode" presStyleLbl="node2" presStyleIdx="1" presStyleCnt="2" custScaleX="63690">
        <dgm:presLayoutVars>
          <dgm:chPref val="3"/>
        </dgm:presLayoutVars>
      </dgm:prSet>
      <dgm:spPr/>
      <dgm:t>
        <a:bodyPr/>
        <a:lstStyle/>
        <a:p>
          <a:endParaRPr lang="zh-CN" altLang="en-US"/>
        </a:p>
      </dgm:t>
    </dgm:pt>
    <dgm:pt modelId="{D152B5A7-DC49-46F3-8283-A6528B37F09A}" type="pres">
      <dgm:prSet presAssocID="{F3443ED7-66A4-4149-A441-FE349A07F964}" presName="level3hierChild" presStyleCnt="0"/>
      <dgm:spPr/>
    </dgm:pt>
    <dgm:pt modelId="{02236EBB-E4D8-4A02-A426-B5F0EF1376D5}" type="pres">
      <dgm:prSet presAssocID="{26F06983-72E9-48EC-9B13-A299819850AF}" presName="conn2-1" presStyleLbl="parChTrans1D3" presStyleIdx="2" presStyleCnt="4"/>
      <dgm:spPr/>
      <dgm:t>
        <a:bodyPr/>
        <a:lstStyle/>
        <a:p>
          <a:endParaRPr lang="zh-CN" altLang="en-US"/>
        </a:p>
      </dgm:t>
    </dgm:pt>
    <dgm:pt modelId="{D4FA28DC-55A1-455C-8622-20BC2E43DD8E}" type="pres">
      <dgm:prSet presAssocID="{26F06983-72E9-48EC-9B13-A299819850AF}" presName="connTx" presStyleLbl="parChTrans1D3" presStyleIdx="2" presStyleCnt="4"/>
      <dgm:spPr/>
      <dgm:t>
        <a:bodyPr/>
        <a:lstStyle/>
        <a:p>
          <a:endParaRPr lang="zh-CN" altLang="en-US"/>
        </a:p>
      </dgm:t>
    </dgm:pt>
    <dgm:pt modelId="{559356C7-5584-4A81-95E5-2CBFD7AA4DF1}" type="pres">
      <dgm:prSet presAssocID="{F5E0C984-A30B-4665-85B0-1C1271B05161}" presName="root2" presStyleCnt="0"/>
      <dgm:spPr/>
    </dgm:pt>
    <dgm:pt modelId="{F6F32D40-E4BF-4165-ADB3-C87E802331BE}" type="pres">
      <dgm:prSet presAssocID="{F5E0C984-A30B-4665-85B0-1C1271B05161}" presName="LevelTwoTextNode" presStyleLbl="node3" presStyleIdx="2" presStyleCnt="4" custScaleX="190404">
        <dgm:presLayoutVars>
          <dgm:chPref val="3"/>
        </dgm:presLayoutVars>
      </dgm:prSet>
      <dgm:spPr/>
      <dgm:t>
        <a:bodyPr/>
        <a:lstStyle/>
        <a:p>
          <a:endParaRPr lang="zh-CN" altLang="en-US"/>
        </a:p>
      </dgm:t>
    </dgm:pt>
    <dgm:pt modelId="{B3806503-ABF4-4368-963D-BD8DAFDEFC46}" type="pres">
      <dgm:prSet presAssocID="{F5E0C984-A30B-4665-85B0-1C1271B05161}" presName="level3hierChild" presStyleCnt="0"/>
      <dgm:spPr/>
    </dgm:pt>
    <dgm:pt modelId="{7D3DDB9B-02C1-4AA9-8A5B-7AD07A3A0C76}" type="pres">
      <dgm:prSet presAssocID="{36977277-3E7B-44F0-BA8B-150B5CC0EF86}" presName="conn2-1" presStyleLbl="parChTrans1D3" presStyleIdx="3" presStyleCnt="4"/>
      <dgm:spPr/>
      <dgm:t>
        <a:bodyPr/>
        <a:lstStyle/>
        <a:p>
          <a:endParaRPr lang="zh-CN" altLang="en-US"/>
        </a:p>
      </dgm:t>
    </dgm:pt>
    <dgm:pt modelId="{D50836FF-0E2E-4FBC-8A0D-D553A3F8D828}" type="pres">
      <dgm:prSet presAssocID="{36977277-3E7B-44F0-BA8B-150B5CC0EF86}" presName="connTx" presStyleLbl="parChTrans1D3" presStyleIdx="3" presStyleCnt="4"/>
      <dgm:spPr/>
      <dgm:t>
        <a:bodyPr/>
        <a:lstStyle/>
        <a:p>
          <a:endParaRPr lang="zh-CN" altLang="en-US"/>
        </a:p>
      </dgm:t>
    </dgm:pt>
    <dgm:pt modelId="{65B7ABBD-B58B-4E67-A8A1-1020DFF3B22D}" type="pres">
      <dgm:prSet presAssocID="{76627820-C80B-44A1-8CFE-2739EFB90A99}" presName="root2" presStyleCnt="0"/>
      <dgm:spPr/>
    </dgm:pt>
    <dgm:pt modelId="{5292ED29-68E1-4584-A180-D8040A97B5A1}" type="pres">
      <dgm:prSet presAssocID="{76627820-C80B-44A1-8CFE-2739EFB90A99}" presName="LevelTwoTextNode" presStyleLbl="node3" presStyleIdx="3" presStyleCnt="4" custScaleX="190404">
        <dgm:presLayoutVars>
          <dgm:chPref val="3"/>
        </dgm:presLayoutVars>
      </dgm:prSet>
      <dgm:spPr/>
      <dgm:t>
        <a:bodyPr/>
        <a:lstStyle/>
        <a:p>
          <a:endParaRPr lang="zh-CN" altLang="en-US"/>
        </a:p>
      </dgm:t>
    </dgm:pt>
    <dgm:pt modelId="{FC992046-A086-4C92-8400-26ADEE905613}" type="pres">
      <dgm:prSet presAssocID="{76627820-C80B-44A1-8CFE-2739EFB90A99}" presName="level3hierChild" presStyleCnt="0"/>
      <dgm:spPr/>
    </dgm:pt>
  </dgm:ptLst>
  <dgm:cxnLst>
    <dgm:cxn modelId="{ADFCE1A4-976B-4975-AA3E-FF8C220E28B8}" srcId="{F3443ED7-66A4-4149-A441-FE349A07F964}" destId="{76627820-C80B-44A1-8CFE-2739EFB90A99}" srcOrd="1" destOrd="0" parTransId="{36977277-3E7B-44F0-BA8B-150B5CC0EF86}" sibTransId="{97105965-6A76-47C3-919B-6921A385BA23}"/>
    <dgm:cxn modelId="{94815036-DF70-4190-9700-73B33B1FFB42}" type="presOf" srcId="{27F30EE4-325E-4132-B718-D5DF35697B6B}" destId="{06056162-B43D-4899-8277-528FFCCEC39D}" srcOrd="0" destOrd="0" presId="urn:microsoft.com/office/officeart/2008/layout/HorizontalMultiLevelHierarchy"/>
    <dgm:cxn modelId="{B6B601C9-8A68-4AF6-B1CA-5484793FEA0A}" srcId="{BB555A9D-282B-474A-A5A4-4542CF593D51}" destId="{E76ED246-94F1-4A9B-89CF-1D3AD60E3B26}" srcOrd="1" destOrd="0" parTransId="{C19663ED-724B-4137-8689-CF0A64E87C7E}" sibTransId="{E39C9973-B666-4CA2-ADAD-004E2FA6E1B1}"/>
    <dgm:cxn modelId="{2EF2C1FF-6CB0-4B85-A576-671D318805A3}" type="presOf" srcId="{FB585484-2FD4-440E-BBD6-D8C3569ABD48}" destId="{77ACF7A8-0372-492A-A297-B423729D6C90}" srcOrd="0" destOrd="0" presId="urn:microsoft.com/office/officeart/2008/layout/HorizontalMultiLevelHierarchy"/>
    <dgm:cxn modelId="{F3F8269F-7537-45F4-8754-EC20BC375E63}" type="presOf" srcId="{E76ED246-94F1-4A9B-89CF-1D3AD60E3B26}" destId="{4EADE534-4278-408B-AC97-551859E043BE}" srcOrd="0" destOrd="0" presId="urn:microsoft.com/office/officeart/2008/layout/HorizontalMultiLevelHierarchy"/>
    <dgm:cxn modelId="{12B730DD-EEDD-407D-9795-1249C1479416}" type="presOf" srcId="{C19663ED-724B-4137-8689-CF0A64E87C7E}" destId="{C314B546-E177-48E2-85D0-1351BE46E9A2}" srcOrd="1" destOrd="0" presId="urn:microsoft.com/office/officeart/2008/layout/HorizontalMultiLevelHierarchy"/>
    <dgm:cxn modelId="{6B13DFE5-C0E6-45FA-92BE-6B83209708E8}" type="presOf" srcId="{FB585484-2FD4-440E-BBD6-D8C3569ABD48}" destId="{0A35B6FF-F803-47CD-9E19-CAA7EB0A64D0}" srcOrd="1" destOrd="0" presId="urn:microsoft.com/office/officeart/2008/layout/HorizontalMultiLevelHierarchy"/>
    <dgm:cxn modelId="{5CAA24B2-CDF6-4166-A02C-810C8D1289B9}" type="presOf" srcId="{D8FB8990-DB30-45A0-89B9-53D8632C505C}" destId="{0A286570-AB50-465C-B053-E6A3E95CD148}" srcOrd="0" destOrd="0" presId="urn:microsoft.com/office/officeart/2008/layout/HorizontalMultiLevelHierarchy"/>
    <dgm:cxn modelId="{8A88ABB8-A101-4542-ADDD-1F91F7123007}" srcId="{47B893EB-2B9B-4B75-BA31-F52FED07959B}" destId="{BB555A9D-282B-474A-A5A4-4542CF593D51}" srcOrd="0" destOrd="0" parTransId="{27F30EE4-325E-4132-B718-D5DF35697B6B}" sibTransId="{7EC92B2D-4487-4B71-8218-F5A74C642D52}"/>
    <dgm:cxn modelId="{534CE4F1-D07D-49EA-A70D-2F3F2753ED92}" type="presOf" srcId="{76627820-C80B-44A1-8CFE-2739EFB90A99}" destId="{5292ED29-68E1-4584-A180-D8040A97B5A1}" srcOrd="0" destOrd="0" presId="urn:microsoft.com/office/officeart/2008/layout/HorizontalMultiLevelHierarchy"/>
    <dgm:cxn modelId="{396D480E-2A70-49A9-A6A0-C42FF3214151}" srcId="{538704A9-30B2-4C9E-B68F-01FDCE2F72AC}" destId="{47B893EB-2B9B-4B75-BA31-F52FED07959B}" srcOrd="0" destOrd="0" parTransId="{ED713ACB-A960-4A6B-BDB9-AD3D6429ABF3}" sibTransId="{C7979C59-D9A7-4BE1-AB67-F348E385547B}"/>
    <dgm:cxn modelId="{AA99615B-DDB3-4213-A888-803FFE15EF9F}" type="presOf" srcId="{26F06983-72E9-48EC-9B13-A299819850AF}" destId="{02236EBB-E4D8-4A02-A426-B5F0EF1376D5}" srcOrd="0" destOrd="0" presId="urn:microsoft.com/office/officeart/2008/layout/HorizontalMultiLevelHierarchy"/>
    <dgm:cxn modelId="{5C0A9EF7-D73D-4011-8140-C76855E457A9}" srcId="{47B893EB-2B9B-4B75-BA31-F52FED07959B}" destId="{F3443ED7-66A4-4149-A441-FE349A07F964}" srcOrd="1" destOrd="0" parTransId="{FB585484-2FD4-440E-BBD6-D8C3569ABD48}" sibTransId="{35BFAC53-2C29-4165-A254-4889973F5235}"/>
    <dgm:cxn modelId="{01E13403-A8DF-4026-88C4-0BE2D5CF9BD7}" type="presOf" srcId="{C19663ED-724B-4137-8689-CF0A64E87C7E}" destId="{A9C7C840-010B-4D59-B64F-0609789C6B6F}" srcOrd="0" destOrd="0" presId="urn:microsoft.com/office/officeart/2008/layout/HorizontalMultiLevelHierarchy"/>
    <dgm:cxn modelId="{F2D310BD-033B-457B-A813-281576C93BF3}" srcId="{BB555A9D-282B-474A-A5A4-4542CF593D51}" destId="{D8FB8990-DB30-45A0-89B9-53D8632C505C}" srcOrd="0" destOrd="0" parTransId="{A2EDEE42-A859-41CC-A155-9639EB15BD25}" sibTransId="{310D5522-9E4F-48AE-935E-7FB92EA7B099}"/>
    <dgm:cxn modelId="{191D4B71-5C7B-40FB-B79F-4182E0379B44}" type="presOf" srcId="{27F30EE4-325E-4132-B718-D5DF35697B6B}" destId="{BDEC4EF7-99DB-405A-AB06-3BFC8B39C37B}" srcOrd="1" destOrd="0" presId="urn:microsoft.com/office/officeart/2008/layout/HorizontalMultiLevelHierarchy"/>
    <dgm:cxn modelId="{C6533E25-7A42-4BA4-BABF-C4E47CB54EBF}" type="presOf" srcId="{26F06983-72E9-48EC-9B13-A299819850AF}" destId="{D4FA28DC-55A1-455C-8622-20BC2E43DD8E}" srcOrd="1" destOrd="0" presId="urn:microsoft.com/office/officeart/2008/layout/HorizontalMultiLevelHierarchy"/>
    <dgm:cxn modelId="{73BAC21C-FE24-479A-A4DF-2B9C314832CA}" type="presOf" srcId="{538704A9-30B2-4C9E-B68F-01FDCE2F72AC}" destId="{3DB55FEA-6017-4385-9E4E-0D1E0BDDF5AB}" srcOrd="0" destOrd="0" presId="urn:microsoft.com/office/officeart/2008/layout/HorizontalMultiLevelHierarchy"/>
    <dgm:cxn modelId="{239D7162-9702-49F6-A354-CE94ED757C76}" type="presOf" srcId="{A2EDEE42-A859-41CC-A155-9639EB15BD25}" destId="{789E8750-81E7-4164-A59E-2DB9BCB3DE96}" srcOrd="1" destOrd="0" presId="urn:microsoft.com/office/officeart/2008/layout/HorizontalMultiLevelHierarchy"/>
    <dgm:cxn modelId="{F9EB1E3F-0347-429D-8342-273AC74C5337}" type="presOf" srcId="{47B893EB-2B9B-4B75-BA31-F52FED07959B}" destId="{7469EC85-F61A-4341-8B26-7795CA394A1E}" srcOrd="0" destOrd="0" presId="urn:microsoft.com/office/officeart/2008/layout/HorizontalMultiLevelHierarchy"/>
    <dgm:cxn modelId="{BC9E0593-19F5-40B0-95C2-B169B24F070A}" srcId="{F3443ED7-66A4-4149-A441-FE349A07F964}" destId="{F5E0C984-A30B-4665-85B0-1C1271B05161}" srcOrd="0" destOrd="0" parTransId="{26F06983-72E9-48EC-9B13-A299819850AF}" sibTransId="{7521DFF6-81BB-44D8-9798-57B9042A9DBE}"/>
    <dgm:cxn modelId="{A61EEDF6-AA00-4C92-BA67-07EB33510162}" type="presOf" srcId="{F5E0C984-A30B-4665-85B0-1C1271B05161}" destId="{F6F32D40-E4BF-4165-ADB3-C87E802331BE}" srcOrd="0" destOrd="0" presId="urn:microsoft.com/office/officeart/2008/layout/HorizontalMultiLevelHierarchy"/>
    <dgm:cxn modelId="{6006F217-213F-4A98-9DC9-6858B3740AE6}" type="presOf" srcId="{A2EDEE42-A859-41CC-A155-9639EB15BD25}" destId="{0001264C-8408-4CD7-B59D-E9E8CDC66EF8}" srcOrd="0" destOrd="0" presId="urn:microsoft.com/office/officeart/2008/layout/HorizontalMultiLevelHierarchy"/>
    <dgm:cxn modelId="{508DCDC2-3950-49CC-B753-5A505D914300}" type="presOf" srcId="{36977277-3E7B-44F0-BA8B-150B5CC0EF86}" destId="{7D3DDB9B-02C1-4AA9-8A5B-7AD07A3A0C76}" srcOrd="0" destOrd="0" presId="urn:microsoft.com/office/officeart/2008/layout/HorizontalMultiLevelHierarchy"/>
    <dgm:cxn modelId="{6BAF6D9E-B396-41EE-8926-493938661DA8}" type="presOf" srcId="{F3443ED7-66A4-4149-A441-FE349A07F964}" destId="{00077C38-9AD6-4E4F-9459-DA374B7EEBF3}" srcOrd="0" destOrd="0" presId="urn:microsoft.com/office/officeart/2008/layout/HorizontalMultiLevelHierarchy"/>
    <dgm:cxn modelId="{DA1B9CD7-F542-447B-A54D-2F80770D93DD}" type="presOf" srcId="{BB555A9D-282B-474A-A5A4-4542CF593D51}" destId="{2DB2F88B-DF26-404A-BEED-83BB8F4A4F67}" srcOrd="0" destOrd="0" presId="urn:microsoft.com/office/officeart/2008/layout/HorizontalMultiLevelHierarchy"/>
    <dgm:cxn modelId="{4964CD34-DA07-4A2A-9199-47B3A8683109}" type="presOf" srcId="{36977277-3E7B-44F0-BA8B-150B5CC0EF86}" destId="{D50836FF-0E2E-4FBC-8A0D-D553A3F8D828}" srcOrd="1" destOrd="0" presId="urn:microsoft.com/office/officeart/2008/layout/HorizontalMultiLevelHierarchy"/>
    <dgm:cxn modelId="{03986D39-86FB-4E90-A27D-B8A02DC7B194}" type="presParOf" srcId="{3DB55FEA-6017-4385-9E4E-0D1E0BDDF5AB}" destId="{C16848BC-4667-4130-A16A-35578BD5D8DF}" srcOrd="0" destOrd="0" presId="urn:microsoft.com/office/officeart/2008/layout/HorizontalMultiLevelHierarchy"/>
    <dgm:cxn modelId="{727E413D-99AD-44B1-9BD6-692A6443DD11}" type="presParOf" srcId="{C16848BC-4667-4130-A16A-35578BD5D8DF}" destId="{7469EC85-F61A-4341-8B26-7795CA394A1E}" srcOrd="0" destOrd="0" presId="urn:microsoft.com/office/officeart/2008/layout/HorizontalMultiLevelHierarchy"/>
    <dgm:cxn modelId="{70648ECE-01B9-47D3-ABBC-C4EE7380FA0A}" type="presParOf" srcId="{C16848BC-4667-4130-A16A-35578BD5D8DF}" destId="{C0E0D031-350D-493C-A1E1-D5B2EA222EEE}" srcOrd="1" destOrd="0" presId="urn:microsoft.com/office/officeart/2008/layout/HorizontalMultiLevelHierarchy"/>
    <dgm:cxn modelId="{F2A62245-92B3-45B2-88ED-BDF847EBF84D}" type="presParOf" srcId="{C0E0D031-350D-493C-A1E1-D5B2EA222EEE}" destId="{06056162-B43D-4899-8277-528FFCCEC39D}" srcOrd="0" destOrd="0" presId="urn:microsoft.com/office/officeart/2008/layout/HorizontalMultiLevelHierarchy"/>
    <dgm:cxn modelId="{EE9D564B-0F0E-4D98-B238-7B62BAC829B0}" type="presParOf" srcId="{06056162-B43D-4899-8277-528FFCCEC39D}" destId="{BDEC4EF7-99DB-405A-AB06-3BFC8B39C37B}" srcOrd="0" destOrd="0" presId="urn:microsoft.com/office/officeart/2008/layout/HorizontalMultiLevelHierarchy"/>
    <dgm:cxn modelId="{3138ABA0-F9CF-484E-AC6B-8EB5AA44A059}" type="presParOf" srcId="{C0E0D031-350D-493C-A1E1-D5B2EA222EEE}" destId="{AE99AA98-764A-4579-9709-4B7D3DAEDFFF}" srcOrd="1" destOrd="0" presId="urn:microsoft.com/office/officeart/2008/layout/HorizontalMultiLevelHierarchy"/>
    <dgm:cxn modelId="{96D3EEC9-D848-4541-9E18-A74C9D85925D}" type="presParOf" srcId="{AE99AA98-764A-4579-9709-4B7D3DAEDFFF}" destId="{2DB2F88B-DF26-404A-BEED-83BB8F4A4F67}" srcOrd="0" destOrd="0" presId="urn:microsoft.com/office/officeart/2008/layout/HorizontalMultiLevelHierarchy"/>
    <dgm:cxn modelId="{59F8E1C2-6E20-44A7-BDA5-E8780DB7F156}" type="presParOf" srcId="{AE99AA98-764A-4579-9709-4B7D3DAEDFFF}" destId="{158D468B-C40A-4E5A-8426-F665158448AB}" srcOrd="1" destOrd="0" presId="urn:microsoft.com/office/officeart/2008/layout/HorizontalMultiLevelHierarchy"/>
    <dgm:cxn modelId="{A485BA69-CFF6-42F3-A359-5A6045D7FFAA}" type="presParOf" srcId="{158D468B-C40A-4E5A-8426-F665158448AB}" destId="{0001264C-8408-4CD7-B59D-E9E8CDC66EF8}" srcOrd="0" destOrd="0" presId="urn:microsoft.com/office/officeart/2008/layout/HorizontalMultiLevelHierarchy"/>
    <dgm:cxn modelId="{D6457ACA-9DBC-4C85-A0E4-46D2D9BF5F02}" type="presParOf" srcId="{0001264C-8408-4CD7-B59D-E9E8CDC66EF8}" destId="{789E8750-81E7-4164-A59E-2DB9BCB3DE96}" srcOrd="0" destOrd="0" presId="urn:microsoft.com/office/officeart/2008/layout/HorizontalMultiLevelHierarchy"/>
    <dgm:cxn modelId="{EAD462CD-990B-4E9F-862E-7164EBA3BD74}" type="presParOf" srcId="{158D468B-C40A-4E5A-8426-F665158448AB}" destId="{3864A641-B173-453F-9635-9E1016662939}" srcOrd="1" destOrd="0" presId="urn:microsoft.com/office/officeart/2008/layout/HorizontalMultiLevelHierarchy"/>
    <dgm:cxn modelId="{E9C9D067-5BF9-4634-BA63-2C54BD6632A9}" type="presParOf" srcId="{3864A641-B173-453F-9635-9E1016662939}" destId="{0A286570-AB50-465C-B053-E6A3E95CD148}" srcOrd="0" destOrd="0" presId="urn:microsoft.com/office/officeart/2008/layout/HorizontalMultiLevelHierarchy"/>
    <dgm:cxn modelId="{D8C18951-C52D-4449-8ED0-A2D9DD4F582A}" type="presParOf" srcId="{3864A641-B173-453F-9635-9E1016662939}" destId="{82594417-8D40-4EAF-AC71-4759873770E2}" srcOrd="1" destOrd="0" presId="urn:microsoft.com/office/officeart/2008/layout/HorizontalMultiLevelHierarchy"/>
    <dgm:cxn modelId="{97F73A08-24BA-4037-9D9E-69BE544CDCC4}" type="presParOf" srcId="{158D468B-C40A-4E5A-8426-F665158448AB}" destId="{A9C7C840-010B-4D59-B64F-0609789C6B6F}" srcOrd="2" destOrd="0" presId="urn:microsoft.com/office/officeart/2008/layout/HorizontalMultiLevelHierarchy"/>
    <dgm:cxn modelId="{90C88DDD-DC77-4A2E-BA7A-A7FDBE98549E}" type="presParOf" srcId="{A9C7C840-010B-4D59-B64F-0609789C6B6F}" destId="{C314B546-E177-48E2-85D0-1351BE46E9A2}" srcOrd="0" destOrd="0" presId="urn:microsoft.com/office/officeart/2008/layout/HorizontalMultiLevelHierarchy"/>
    <dgm:cxn modelId="{49CE5DC7-314F-4CD1-A8DB-6AB8431E35C1}" type="presParOf" srcId="{158D468B-C40A-4E5A-8426-F665158448AB}" destId="{D5B8EED5-917D-4319-8F30-3DBA197D99D9}" srcOrd="3" destOrd="0" presId="urn:microsoft.com/office/officeart/2008/layout/HorizontalMultiLevelHierarchy"/>
    <dgm:cxn modelId="{E829FF80-3652-4CE5-B7C6-7E37C5525FBD}" type="presParOf" srcId="{D5B8EED5-917D-4319-8F30-3DBA197D99D9}" destId="{4EADE534-4278-408B-AC97-551859E043BE}" srcOrd="0" destOrd="0" presId="urn:microsoft.com/office/officeart/2008/layout/HorizontalMultiLevelHierarchy"/>
    <dgm:cxn modelId="{9557A377-6EFE-4308-9B0B-ADA384EC6609}" type="presParOf" srcId="{D5B8EED5-917D-4319-8F30-3DBA197D99D9}" destId="{36D5CBB7-5125-4041-A264-20235ADF1A39}" srcOrd="1" destOrd="0" presId="urn:microsoft.com/office/officeart/2008/layout/HorizontalMultiLevelHierarchy"/>
    <dgm:cxn modelId="{DFC7A739-D54A-4F79-A0C2-387B73EB3DDF}" type="presParOf" srcId="{C0E0D031-350D-493C-A1E1-D5B2EA222EEE}" destId="{77ACF7A8-0372-492A-A297-B423729D6C90}" srcOrd="2" destOrd="0" presId="urn:microsoft.com/office/officeart/2008/layout/HorizontalMultiLevelHierarchy"/>
    <dgm:cxn modelId="{FA875C03-D57F-422E-85EE-26C1D40F4889}" type="presParOf" srcId="{77ACF7A8-0372-492A-A297-B423729D6C90}" destId="{0A35B6FF-F803-47CD-9E19-CAA7EB0A64D0}" srcOrd="0" destOrd="0" presId="urn:microsoft.com/office/officeart/2008/layout/HorizontalMultiLevelHierarchy"/>
    <dgm:cxn modelId="{37FBC0CF-8903-4418-9FB8-8F4656863592}" type="presParOf" srcId="{C0E0D031-350D-493C-A1E1-D5B2EA222EEE}" destId="{ADD8EC67-D7C5-4238-ADE8-38FB868F8EFA}" srcOrd="3" destOrd="0" presId="urn:microsoft.com/office/officeart/2008/layout/HorizontalMultiLevelHierarchy"/>
    <dgm:cxn modelId="{A452A79C-85C3-4045-92AA-6CD7459C8D15}" type="presParOf" srcId="{ADD8EC67-D7C5-4238-ADE8-38FB868F8EFA}" destId="{00077C38-9AD6-4E4F-9459-DA374B7EEBF3}" srcOrd="0" destOrd="0" presId="urn:microsoft.com/office/officeart/2008/layout/HorizontalMultiLevelHierarchy"/>
    <dgm:cxn modelId="{4EF755C8-ABE7-4B09-B37B-BACF05D0E0BA}" type="presParOf" srcId="{ADD8EC67-D7C5-4238-ADE8-38FB868F8EFA}" destId="{D152B5A7-DC49-46F3-8283-A6528B37F09A}" srcOrd="1" destOrd="0" presId="urn:microsoft.com/office/officeart/2008/layout/HorizontalMultiLevelHierarchy"/>
    <dgm:cxn modelId="{4EEB518B-BEC2-40B6-9F8F-DF632603E6B4}" type="presParOf" srcId="{D152B5A7-DC49-46F3-8283-A6528B37F09A}" destId="{02236EBB-E4D8-4A02-A426-B5F0EF1376D5}" srcOrd="0" destOrd="0" presId="urn:microsoft.com/office/officeart/2008/layout/HorizontalMultiLevelHierarchy"/>
    <dgm:cxn modelId="{3338C4D1-105C-4420-B780-A42D0A3D6BC7}" type="presParOf" srcId="{02236EBB-E4D8-4A02-A426-B5F0EF1376D5}" destId="{D4FA28DC-55A1-455C-8622-20BC2E43DD8E}" srcOrd="0" destOrd="0" presId="urn:microsoft.com/office/officeart/2008/layout/HorizontalMultiLevelHierarchy"/>
    <dgm:cxn modelId="{8CE066EB-05A1-4938-A747-34CF0E791A44}" type="presParOf" srcId="{D152B5A7-DC49-46F3-8283-A6528B37F09A}" destId="{559356C7-5584-4A81-95E5-2CBFD7AA4DF1}" srcOrd="1" destOrd="0" presId="urn:microsoft.com/office/officeart/2008/layout/HorizontalMultiLevelHierarchy"/>
    <dgm:cxn modelId="{E05A5B1B-354F-4D3B-83F2-CB7A6EFE96B0}" type="presParOf" srcId="{559356C7-5584-4A81-95E5-2CBFD7AA4DF1}" destId="{F6F32D40-E4BF-4165-ADB3-C87E802331BE}" srcOrd="0" destOrd="0" presId="urn:microsoft.com/office/officeart/2008/layout/HorizontalMultiLevelHierarchy"/>
    <dgm:cxn modelId="{BACE3A0C-D1B3-426A-B63D-52E440F827D5}" type="presParOf" srcId="{559356C7-5584-4A81-95E5-2CBFD7AA4DF1}" destId="{B3806503-ABF4-4368-963D-BD8DAFDEFC46}" srcOrd="1" destOrd="0" presId="urn:microsoft.com/office/officeart/2008/layout/HorizontalMultiLevelHierarchy"/>
    <dgm:cxn modelId="{7196FF1C-11EA-4A09-9A6A-E1A2E69EBCF3}" type="presParOf" srcId="{D152B5A7-DC49-46F3-8283-A6528B37F09A}" destId="{7D3DDB9B-02C1-4AA9-8A5B-7AD07A3A0C76}" srcOrd="2" destOrd="0" presId="urn:microsoft.com/office/officeart/2008/layout/HorizontalMultiLevelHierarchy"/>
    <dgm:cxn modelId="{239B599B-0833-4D2D-8EA0-65BB6ECAB268}" type="presParOf" srcId="{7D3DDB9B-02C1-4AA9-8A5B-7AD07A3A0C76}" destId="{D50836FF-0E2E-4FBC-8A0D-D553A3F8D828}" srcOrd="0" destOrd="0" presId="urn:microsoft.com/office/officeart/2008/layout/HorizontalMultiLevelHierarchy"/>
    <dgm:cxn modelId="{CB41EC5C-EDCF-4F3E-9892-A286E14A5220}" type="presParOf" srcId="{D152B5A7-DC49-46F3-8283-A6528B37F09A}" destId="{65B7ABBD-B58B-4E67-A8A1-1020DFF3B22D}" srcOrd="3" destOrd="0" presId="urn:microsoft.com/office/officeart/2008/layout/HorizontalMultiLevelHierarchy"/>
    <dgm:cxn modelId="{6621515C-B013-492A-A7CB-30F4D0C3E740}" type="presParOf" srcId="{65B7ABBD-B58B-4E67-A8A1-1020DFF3B22D}" destId="{5292ED29-68E1-4584-A180-D8040A97B5A1}" srcOrd="0" destOrd="0" presId="urn:microsoft.com/office/officeart/2008/layout/HorizontalMultiLevelHierarchy"/>
    <dgm:cxn modelId="{A480C9C1-472A-4E49-82B2-6763B656E655}" type="presParOf" srcId="{65B7ABBD-B58B-4E67-A8A1-1020DFF3B22D}" destId="{FC992046-A086-4C92-8400-26ADEE905613}"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3DDB9B-02C1-4AA9-8A5B-7AD07A3A0C76}">
      <dsp:nvSpPr>
        <dsp:cNvPr id="0" name=""/>
        <dsp:cNvSpPr/>
      </dsp:nvSpPr>
      <dsp:spPr>
        <a:xfrm>
          <a:off x="4248075" y="3965046"/>
          <a:ext cx="670106" cy="638439"/>
        </a:xfrm>
        <a:custGeom>
          <a:avLst/>
          <a:gdLst/>
          <a:ahLst/>
          <a:cxnLst/>
          <a:rect l="0" t="0" r="0" b="0"/>
          <a:pathLst>
            <a:path>
              <a:moveTo>
                <a:pt x="0" y="0"/>
              </a:moveTo>
              <a:lnTo>
                <a:pt x="335053" y="0"/>
              </a:lnTo>
              <a:lnTo>
                <a:pt x="335053" y="638439"/>
              </a:lnTo>
              <a:lnTo>
                <a:pt x="670106" y="638439"/>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559990" y="4261127"/>
        <a:ext cx="46277" cy="46277"/>
      </dsp:txXfrm>
    </dsp:sp>
    <dsp:sp modelId="{02236EBB-E4D8-4A02-A426-B5F0EF1376D5}">
      <dsp:nvSpPr>
        <dsp:cNvPr id="0" name=""/>
        <dsp:cNvSpPr/>
      </dsp:nvSpPr>
      <dsp:spPr>
        <a:xfrm>
          <a:off x="4248075" y="3326606"/>
          <a:ext cx="670106" cy="638439"/>
        </a:xfrm>
        <a:custGeom>
          <a:avLst/>
          <a:gdLst/>
          <a:ahLst/>
          <a:cxnLst/>
          <a:rect l="0" t="0" r="0" b="0"/>
          <a:pathLst>
            <a:path>
              <a:moveTo>
                <a:pt x="0" y="638439"/>
              </a:moveTo>
              <a:lnTo>
                <a:pt x="335053" y="638439"/>
              </a:lnTo>
              <a:lnTo>
                <a:pt x="335053" y="0"/>
              </a:lnTo>
              <a:lnTo>
                <a:pt x="670106"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559990" y="3622687"/>
        <a:ext cx="46277" cy="46277"/>
      </dsp:txXfrm>
    </dsp:sp>
    <dsp:sp modelId="{77ACF7A8-0372-492A-A297-B423729D6C90}">
      <dsp:nvSpPr>
        <dsp:cNvPr id="0" name=""/>
        <dsp:cNvSpPr/>
      </dsp:nvSpPr>
      <dsp:spPr>
        <a:xfrm>
          <a:off x="1197660" y="2716822"/>
          <a:ext cx="916462" cy="1248223"/>
        </a:xfrm>
        <a:custGeom>
          <a:avLst/>
          <a:gdLst/>
          <a:ahLst/>
          <a:cxnLst/>
          <a:rect l="0" t="0" r="0" b="0"/>
          <a:pathLst>
            <a:path>
              <a:moveTo>
                <a:pt x="0" y="0"/>
              </a:moveTo>
              <a:lnTo>
                <a:pt x="458231" y="0"/>
              </a:lnTo>
              <a:lnTo>
                <a:pt x="458231" y="1248223"/>
              </a:lnTo>
              <a:lnTo>
                <a:pt x="916462" y="124822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617177" y="3302221"/>
        <a:ext cx="77426" cy="77426"/>
      </dsp:txXfrm>
    </dsp:sp>
    <dsp:sp modelId="{A9C7C840-010B-4D59-B64F-0609789C6B6F}">
      <dsp:nvSpPr>
        <dsp:cNvPr id="0" name=""/>
        <dsp:cNvSpPr/>
      </dsp:nvSpPr>
      <dsp:spPr>
        <a:xfrm>
          <a:off x="4199325" y="1411287"/>
          <a:ext cx="670106" cy="638439"/>
        </a:xfrm>
        <a:custGeom>
          <a:avLst/>
          <a:gdLst/>
          <a:ahLst/>
          <a:cxnLst/>
          <a:rect l="0" t="0" r="0" b="0"/>
          <a:pathLst>
            <a:path>
              <a:moveTo>
                <a:pt x="0" y="0"/>
              </a:moveTo>
              <a:lnTo>
                <a:pt x="335053" y="0"/>
              </a:lnTo>
              <a:lnTo>
                <a:pt x="335053" y="638439"/>
              </a:lnTo>
              <a:lnTo>
                <a:pt x="670106" y="638439"/>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511240" y="1707368"/>
        <a:ext cx="46277" cy="46277"/>
      </dsp:txXfrm>
    </dsp:sp>
    <dsp:sp modelId="{0001264C-8408-4CD7-B59D-E9E8CDC66EF8}">
      <dsp:nvSpPr>
        <dsp:cNvPr id="0" name=""/>
        <dsp:cNvSpPr/>
      </dsp:nvSpPr>
      <dsp:spPr>
        <a:xfrm>
          <a:off x="4199325" y="772848"/>
          <a:ext cx="670106" cy="638439"/>
        </a:xfrm>
        <a:custGeom>
          <a:avLst/>
          <a:gdLst/>
          <a:ahLst/>
          <a:cxnLst/>
          <a:rect l="0" t="0" r="0" b="0"/>
          <a:pathLst>
            <a:path>
              <a:moveTo>
                <a:pt x="0" y="638439"/>
              </a:moveTo>
              <a:lnTo>
                <a:pt x="335053" y="638439"/>
              </a:lnTo>
              <a:lnTo>
                <a:pt x="335053" y="0"/>
              </a:lnTo>
              <a:lnTo>
                <a:pt x="670106"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4511240" y="1068929"/>
        <a:ext cx="46277" cy="46277"/>
      </dsp:txXfrm>
    </dsp:sp>
    <dsp:sp modelId="{06056162-B43D-4899-8277-528FFCCEC39D}">
      <dsp:nvSpPr>
        <dsp:cNvPr id="0" name=""/>
        <dsp:cNvSpPr/>
      </dsp:nvSpPr>
      <dsp:spPr>
        <a:xfrm>
          <a:off x="1197660" y="1411287"/>
          <a:ext cx="916462" cy="1305535"/>
        </a:xfrm>
        <a:custGeom>
          <a:avLst/>
          <a:gdLst/>
          <a:ahLst/>
          <a:cxnLst/>
          <a:rect l="0" t="0" r="0" b="0"/>
          <a:pathLst>
            <a:path>
              <a:moveTo>
                <a:pt x="0" y="1305535"/>
              </a:moveTo>
              <a:lnTo>
                <a:pt x="458231" y="1305535"/>
              </a:lnTo>
              <a:lnTo>
                <a:pt x="458231" y="0"/>
              </a:lnTo>
              <a:lnTo>
                <a:pt x="916462"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616014" y="2024177"/>
        <a:ext cx="79754" cy="79754"/>
      </dsp:txXfrm>
    </dsp:sp>
    <dsp:sp modelId="{7469EC85-F61A-4341-8B26-7795CA394A1E}">
      <dsp:nvSpPr>
        <dsp:cNvPr id="0" name=""/>
        <dsp:cNvSpPr/>
      </dsp:nvSpPr>
      <dsp:spPr>
        <a:xfrm>
          <a:off x="11789" y="2216837"/>
          <a:ext cx="1371771" cy="999970"/>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zh-CN" altLang="en-US" sz="3600" kern="1200" dirty="0">
              <a:latin typeface="仿宋" panose="02010609060101010101" pitchFamily="49" charset="-122"/>
              <a:ea typeface="仿宋" panose="02010609060101010101" pitchFamily="49" charset="-122"/>
            </a:rPr>
            <a:t>算法</a:t>
          </a:r>
        </a:p>
      </dsp:txBody>
      <dsp:txXfrm>
        <a:off x="11789" y="2216837"/>
        <a:ext cx="1371771" cy="999970"/>
      </dsp:txXfrm>
    </dsp:sp>
    <dsp:sp modelId="{2DB2F88B-DF26-404A-BEED-83BB8F4A4F67}">
      <dsp:nvSpPr>
        <dsp:cNvPr id="0" name=""/>
        <dsp:cNvSpPr/>
      </dsp:nvSpPr>
      <dsp:spPr>
        <a:xfrm>
          <a:off x="2114122" y="900535"/>
          <a:ext cx="2085203" cy="1021503"/>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仿宋" panose="02010609060101010101" pitchFamily="49" charset="-122"/>
              <a:ea typeface="仿宋" panose="02010609060101010101" pitchFamily="49" charset="-122"/>
              <a:cs typeface="+mn-cs"/>
            </a:rPr>
            <a:t>确定</a:t>
          </a:r>
        </a:p>
      </dsp:txBody>
      <dsp:txXfrm>
        <a:off x="2114122" y="900535"/>
        <a:ext cx="2085203" cy="1021503"/>
      </dsp:txXfrm>
    </dsp:sp>
    <dsp:sp modelId="{0A286570-AB50-465C-B053-E6A3E95CD148}">
      <dsp:nvSpPr>
        <dsp:cNvPr id="0" name=""/>
        <dsp:cNvSpPr/>
      </dsp:nvSpPr>
      <dsp:spPr>
        <a:xfrm>
          <a:off x="4869431" y="262096"/>
          <a:ext cx="6379545" cy="1021503"/>
        </a:xfrm>
        <a:prstGeom prst="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zh-CN" altLang="en-US" sz="2300" kern="1200" dirty="0">
              <a:latin typeface="仿宋" panose="02010609060101010101" pitchFamily="49" charset="-122"/>
              <a:ea typeface="仿宋" panose="02010609060101010101" pitchFamily="49" charset="-122"/>
            </a:rPr>
            <a:t>传统算法：以</a:t>
          </a:r>
          <a:r>
            <a:rPr lang="en-US" altLang="zh-CN" sz="2300" kern="1200" dirty="0">
              <a:latin typeface="仿宋" panose="02010609060101010101" pitchFamily="49" charset="-122"/>
              <a:ea typeface="仿宋" panose="02010609060101010101" pitchFamily="49" charset="-122"/>
            </a:rPr>
            <a:t>100%</a:t>
          </a:r>
          <a:r>
            <a:rPr lang="zh-CN" altLang="en-US" sz="2300" kern="1200" dirty="0">
              <a:latin typeface="仿宋" panose="02010609060101010101" pitchFamily="49" charset="-122"/>
              <a:ea typeface="仿宋" panose="02010609060101010101" pitchFamily="49" charset="-122"/>
            </a:rPr>
            <a:t>成功概率求解问题的最优解</a:t>
          </a:r>
        </a:p>
      </dsp:txBody>
      <dsp:txXfrm>
        <a:off x="4869431" y="262096"/>
        <a:ext cx="6379545" cy="1021503"/>
      </dsp:txXfrm>
    </dsp:sp>
    <dsp:sp modelId="{4EADE534-4278-408B-AC97-551859E043BE}">
      <dsp:nvSpPr>
        <dsp:cNvPr id="0" name=""/>
        <dsp:cNvSpPr/>
      </dsp:nvSpPr>
      <dsp:spPr>
        <a:xfrm>
          <a:off x="4869431" y="1538975"/>
          <a:ext cx="6379545" cy="1021503"/>
        </a:xfrm>
        <a:prstGeom prst="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zh-CN" altLang="en-US" sz="2300" kern="1200" dirty="0">
              <a:latin typeface="仿宋" panose="02010609060101010101" pitchFamily="49" charset="-122"/>
              <a:ea typeface="仿宋" panose="02010609060101010101" pitchFamily="49" charset="-122"/>
            </a:rPr>
            <a:t>近似算法：一种对解的质量的让步</a:t>
          </a:r>
        </a:p>
      </dsp:txBody>
      <dsp:txXfrm>
        <a:off x="4869431" y="1538975"/>
        <a:ext cx="6379545" cy="1021503"/>
      </dsp:txXfrm>
    </dsp:sp>
    <dsp:sp modelId="{00077C38-9AD6-4E4F-9459-DA374B7EEBF3}">
      <dsp:nvSpPr>
        <dsp:cNvPr id="0" name=""/>
        <dsp:cNvSpPr/>
      </dsp:nvSpPr>
      <dsp:spPr>
        <a:xfrm>
          <a:off x="2114122" y="3454294"/>
          <a:ext cx="2133953" cy="1021503"/>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仿宋" panose="02010609060101010101" pitchFamily="49" charset="-122"/>
              <a:ea typeface="仿宋" panose="02010609060101010101" pitchFamily="49" charset="-122"/>
              <a:cs typeface="+mn-cs"/>
            </a:rPr>
            <a:t>非确定</a:t>
          </a:r>
        </a:p>
      </dsp:txBody>
      <dsp:txXfrm>
        <a:off x="2114122" y="3454294"/>
        <a:ext cx="2133953" cy="1021503"/>
      </dsp:txXfrm>
    </dsp:sp>
    <dsp:sp modelId="{F6F32D40-E4BF-4165-ADB3-C87E802331BE}">
      <dsp:nvSpPr>
        <dsp:cNvPr id="0" name=""/>
        <dsp:cNvSpPr/>
      </dsp:nvSpPr>
      <dsp:spPr>
        <a:xfrm>
          <a:off x="4918182" y="2815854"/>
          <a:ext cx="6379545" cy="1021503"/>
        </a:xfrm>
        <a:prstGeom prst="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zh-CN" altLang="en-US" sz="2300" kern="1200" dirty="0">
              <a:solidFill>
                <a:srgbClr val="FF0000"/>
              </a:solidFill>
              <a:latin typeface="仿宋" panose="02010609060101010101" pitchFamily="49" charset="-122"/>
              <a:ea typeface="仿宋" panose="02010609060101010101" pitchFamily="49" charset="-122"/>
            </a:rPr>
            <a:t>随机算法：一种对求解成功概率和解质量的让步</a:t>
          </a:r>
        </a:p>
      </dsp:txBody>
      <dsp:txXfrm>
        <a:off x="4918182" y="2815854"/>
        <a:ext cx="6379545" cy="1021503"/>
      </dsp:txXfrm>
    </dsp:sp>
    <dsp:sp modelId="{5292ED29-68E1-4584-A180-D8040A97B5A1}">
      <dsp:nvSpPr>
        <dsp:cNvPr id="0" name=""/>
        <dsp:cNvSpPr/>
      </dsp:nvSpPr>
      <dsp:spPr>
        <a:xfrm>
          <a:off x="4918182" y="4092734"/>
          <a:ext cx="6379545" cy="1021503"/>
        </a:xfrm>
        <a:prstGeom prst="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zh-CN" altLang="en-US" sz="2300" kern="1200" dirty="0">
              <a:latin typeface="仿宋" panose="02010609060101010101" pitchFamily="49" charset="-122"/>
              <a:ea typeface="仿宋" panose="02010609060101010101" pitchFamily="49" charset="-122"/>
            </a:rPr>
            <a:t>智能算法：遗传算法、模拟退火法、拟人拟物算法等等</a:t>
          </a:r>
        </a:p>
      </dsp:txBody>
      <dsp:txXfrm>
        <a:off x="4918182" y="4092734"/>
        <a:ext cx="6379545" cy="1021503"/>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0BD030-4A63-49FC-B557-0CCE7E29F0AD}" type="datetimeFigureOut">
              <a:rPr lang="zh-CN" altLang="en-US" smtClean="0"/>
              <a:t>2023/2/21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6789AF-417B-433F-A22C-F5B27849F1A7}" type="slidenum">
              <a:rPr lang="zh-CN" altLang="en-US" smtClean="0"/>
              <a:t>‹#›</a:t>
            </a:fld>
            <a:endParaRPr lang="zh-CN" altLang="en-US"/>
          </a:p>
        </p:txBody>
      </p:sp>
    </p:spTree>
    <p:extLst>
      <p:ext uri="{BB962C8B-B14F-4D97-AF65-F5344CB8AC3E}">
        <p14:creationId xmlns:p14="http://schemas.microsoft.com/office/powerpoint/2010/main" val="1208706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幻灯片图像占位符 1">
            <a:extLst>
              <a:ext uri="{FF2B5EF4-FFF2-40B4-BE49-F238E27FC236}">
                <a16:creationId xmlns:a16="http://schemas.microsoft.com/office/drawing/2014/main" id="{AE6AA461-6FCB-4B3B-8875-0ACB654FFCCC}"/>
              </a:ext>
            </a:extLst>
          </p:cNvPr>
          <p:cNvSpPr>
            <a:spLocks noGrp="1" noRot="1" noChangeAspect="1" noChangeArrowheads="1" noTextEdit="1"/>
          </p:cNvSpPr>
          <p:nvPr>
            <p:ph type="sldImg" idx="4294967295"/>
          </p:nvPr>
        </p:nvSpPr>
        <p:spPr>
          <a:ln/>
        </p:spPr>
      </p:sp>
      <p:sp>
        <p:nvSpPr>
          <p:cNvPr id="3" name="文本占位符 2">
            <a:extLst>
              <a:ext uri="{FF2B5EF4-FFF2-40B4-BE49-F238E27FC236}">
                <a16:creationId xmlns:a16="http://schemas.microsoft.com/office/drawing/2014/main" id="{DEEB6C5C-BD7F-4B03-8742-0AFC7E1489A3}"/>
              </a:ext>
            </a:extLst>
          </p:cNvPr>
          <p:cNvSpPr>
            <a:spLocks noGrp="1"/>
          </p:cNvSpPr>
          <p:nvPr>
            <p:ph type="body" idx="3"/>
          </p:nvPr>
        </p:nvSpPr>
        <p:spPr>
          <a:ln/>
        </p:spPr>
        <p:txBody>
          <a:bodyPr/>
          <a:lstStyle/>
          <a:p>
            <a:pPr>
              <a:defRPr/>
            </a:pPr>
            <a:endParaRPr lang="en-US" altLang="zh-CN" u="heavy" noProof="1"/>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dirty="0">
              <a:solidFill>
                <a:srgbClr val="222222"/>
              </a:solidFill>
              <a:effectLst/>
              <a:latin typeface="MicrosoftYaHei"/>
            </a:endParaRPr>
          </a:p>
        </p:txBody>
      </p:sp>
      <p:sp>
        <p:nvSpPr>
          <p:cNvPr id="4" name="灯片编号占位符 3"/>
          <p:cNvSpPr>
            <a:spLocks noGrp="1"/>
          </p:cNvSpPr>
          <p:nvPr>
            <p:ph type="sldNum" sz="quarter" idx="5"/>
          </p:nvPr>
        </p:nvSpPr>
        <p:spPr/>
        <p:txBody>
          <a:bodyPr/>
          <a:lstStyle/>
          <a:p>
            <a:fld id="{1A6789AF-417B-433F-A22C-F5B27849F1A7}" type="slidenum">
              <a:rPr lang="zh-CN" altLang="en-US" smtClean="0"/>
              <a:t>12</a:t>
            </a:fld>
            <a:endParaRPr lang="zh-CN" altLang="en-US"/>
          </a:p>
        </p:txBody>
      </p:sp>
    </p:spTree>
    <p:extLst>
      <p:ext uri="{BB962C8B-B14F-4D97-AF65-F5344CB8AC3E}">
        <p14:creationId xmlns:p14="http://schemas.microsoft.com/office/powerpoint/2010/main" val="4189049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6789AF-417B-433F-A22C-F5B27849F1A7}" type="slidenum">
              <a:rPr lang="zh-CN" altLang="en-US" smtClean="0"/>
              <a:t>13</a:t>
            </a:fld>
            <a:endParaRPr lang="zh-CN" altLang="en-US"/>
          </a:p>
        </p:txBody>
      </p:sp>
    </p:spTree>
    <p:extLst>
      <p:ext uri="{BB962C8B-B14F-4D97-AF65-F5344CB8AC3E}">
        <p14:creationId xmlns:p14="http://schemas.microsoft.com/office/powerpoint/2010/main" val="1405338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6789AF-417B-433F-A22C-F5B27849F1A7}" type="slidenum">
              <a:rPr lang="zh-CN" altLang="en-US" smtClean="0"/>
              <a:t>14</a:t>
            </a:fld>
            <a:endParaRPr lang="zh-CN" altLang="en-US"/>
          </a:p>
        </p:txBody>
      </p:sp>
    </p:spTree>
    <p:extLst>
      <p:ext uri="{BB962C8B-B14F-4D97-AF65-F5344CB8AC3E}">
        <p14:creationId xmlns:p14="http://schemas.microsoft.com/office/powerpoint/2010/main" val="19218569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网络可靠性研究</a:t>
            </a:r>
            <a:endParaRPr lang="zh-CN" altLang="en-US" dirty="0"/>
          </a:p>
        </p:txBody>
      </p:sp>
      <p:sp>
        <p:nvSpPr>
          <p:cNvPr id="4" name="灯片编号占位符 3"/>
          <p:cNvSpPr>
            <a:spLocks noGrp="1"/>
          </p:cNvSpPr>
          <p:nvPr>
            <p:ph type="sldNum" sz="quarter" idx="5"/>
          </p:nvPr>
        </p:nvSpPr>
        <p:spPr/>
        <p:txBody>
          <a:bodyPr/>
          <a:lstStyle/>
          <a:p>
            <a:fld id="{1A6789AF-417B-433F-A22C-F5B27849F1A7}" type="slidenum">
              <a:rPr lang="zh-CN" altLang="en-US" smtClean="0"/>
              <a:t>16</a:t>
            </a:fld>
            <a:endParaRPr lang="zh-CN" altLang="en-US"/>
          </a:p>
        </p:txBody>
      </p:sp>
    </p:spTree>
    <p:extLst>
      <p:ext uri="{BB962C8B-B14F-4D97-AF65-F5344CB8AC3E}">
        <p14:creationId xmlns:p14="http://schemas.microsoft.com/office/powerpoint/2010/main" val="17949609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6789AF-417B-433F-A22C-F5B27849F1A7}" type="slidenum">
              <a:rPr lang="zh-CN" altLang="en-US" smtClean="0"/>
              <a:t>17</a:t>
            </a:fld>
            <a:endParaRPr lang="zh-CN" altLang="en-US"/>
          </a:p>
        </p:txBody>
      </p:sp>
    </p:spTree>
    <p:extLst>
      <p:ext uri="{BB962C8B-B14F-4D97-AF65-F5344CB8AC3E}">
        <p14:creationId xmlns:p14="http://schemas.microsoft.com/office/powerpoint/2010/main" val="1367323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6789AF-417B-433F-A22C-F5B27849F1A7}" type="slidenum">
              <a:rPr lang="zh-CN" altLang="en-US" smtClean="0"/>
              <a:t>20</a:t>
            </a:fld>
            <a:endParaRPr lang="zh-CN" altLang="en-US"/>
          </a:p>
        </p:txBody>
      </p:sp>
    </p:spTree>
    <p:extLst>
      <p:ext uri="{BB962C8B-B14F-4D97-AF65-F5344CB8AC3E}">
        <p14:creationId xmlns:p14="http://schemas.microsoft.com/office/powerpoint/2010/main" val="34701887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6789AF-417B-433F-A22C-F5B27849F1A7}" type="slidenum">
              <a:rPr lang="zh-CN" altLang="en-US" smtClean="0"/>
              <a:t>21</a:t>
            </a:fld>
            <a:endParaRPr lang="zh-CN" altLang="en-US"/>
          </a:p>
        </p:txBody>
      </p:sp>
    </p:spTree>
    <p:extLst>
      <p:ext uri="{BB962C8B-B14F-4D97-AF65-F5344CB8AC3E}">
        <p14:creationId xmlns:p14="http://schemas.microsoft.com/office/powerpoint/2010/main" val="33718855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6789AF-417B-433F-A22C-F5B27849F1A7}" type="slidenum">
              <a:rPr lang="zh-CN" altLang="en-US" smtClean="0"/>
              <a:t>22</a:t>
            </a:fld>
            <a:endParaRPr lang="zh-CN" altLang="en-US"/>
          </a:p>
        </p:txBody>
      </p:sp>
    </p:spTree>
    <p:extLst>
      <p:ext uri="{BB962C8B-B14F-4D97-AF65-F5344CB8AC3E}">
        <p14:creationId xmlns:p14="http://schemas.microsoft.com/office/powerpoint/2010/main" val="8487246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6789AF-417B-433F-A22C-F5B27849F1A7}" type="slidenum">
              <a:rPr lang="zh-CN" altLang="en-US" smtClean="0"/>
              <a:t>23</a:t>
            </a:fld>
            <a:endParaRPr lang="zh-CN" altLang="en-US"/>
          </a:p>
        </p:txBody>
      </p:sp>
    </p:spTree>
    <p:extLst>
      <p:ext uri="{BB962C8B-B14F-4D97-AF65-F5344CB8AC3E}">
        <p14:creationId xmlns:p14="http://schemas.microsoft.com/office/powerpoint/2010/main" val="20746915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1A6789AF-417B-433F-A22C-F5B27849F1A7}" type="slidenum">
              <a:rPr lang="zh-CN" altLang="en-US" smtClean="0"/>
              <a:t>25</a:t>
            </a:fld>
            <a:endParaRPr lang="zh-CN" altLang="en-US"/>
          </a:p>
        </p:txBody>
      </p:sp>
    </p:spTree>
    <p:extLst>
      <p:ext uri="{BB962C8B-B14F-4D97-AF65-F5344CB8AC3E}">
        <p14:creationId xmlns:p14="http://schemas.microsoft.com/office/powerpoint/2010/main" val="1611315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6789AF-417B-433F-A22C-F5B27849F1A7}" type="slidenum">
              <a:rPr lang="zh-CN" altLang="en-US" smtClean="0"/>
              <a:t>3</a:t>
            </a:fld>
            <a:endParaRPr lang="zh-CN" altLang="en-US"/>
          </a:p>
        </p:txBody>
      </p:sp>
    </p:spTree>
    <p:extLst>
      <p:ext uri="{BB962C8B-B14F-4D97-AF65-F5344CB8AC3E}">
        <p14:creationId xmlns:p14="http://schemas.microsoft.com/office/powerpoint/2010/main" val="17479522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6789AF-417B-433F-A22C-F5B27849F1A7}" type="slidenum">
              <a:rPr lang="zh-CN" altLang="en-US" smtClean="0"/>
              <a:t>26</a:t>
            </a:fld>
            <a:endParaRPr lang="zh-CN" altLang="en-US"/>
          </a:p>
        </p:txBody>
      </p:sp>
    </p:spTree>
    <p:extLst>
      <p:ext uri="{BB962C8B-B14F-4D97-AF65-F5344CB8AC3E}">
        <p14:creationId xmlns:p14="http://schemas.microsoft.com/office/powerpoint/2010/main" val="29520025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6789AF-417B-433F-A22C-F5B27849F1A7}" type="slidenum">
              <a:rPr lang="zh-CN" altLang="en-US" smtClean="0"/>
              <a:t>30</a:t>
            </a:fld>
            <a:endParaRPr lang="zh-CN" altLang="en-US"/>
          </a:p>
        </p:txBody>
      </p:sp>
    </p:spTree>
    <p:extLst>
      <p:ext uri="{BB962C8B-B14F-4D97-AF65-F5344CB8AC3E}">
        <p14:creationId xmlns:p14="http://schemas.microsoft.com/office/powerpoint/2010/main" val="25070647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dirty="0">
              <a:solidFill>
                <a:srgbClr val="333333"/>
              </a:solidFill>
              <a:effectLst/>
              <a:latin typeface="Helvetica Neue"/>
            </a:endParaRPr>
          </a:p>
        </p:txBody>
      </p:sp>
      <p:sp>
        <p:nvSpPr>
          <p:cNvPr id="4" name="灯片编号占位符 3"/>
          <p:cNvSpPr>
            <a:spLocks noGrp="1"/>
          </p:cNvSpPr>
          <p:nvPr>
            <p:ph type="sldNum" sz="quarter" idx="5"/>
          </p:nvPr>
        </p:nvSpPr>
        <p:spPr/>
        <p:txBody>
          <a:bodyPr/>
          <a:lstStyle/>
          <a:p>
            <a:fld id="{1A6789AF-417B-433F-A22C-F5B27849F1A7}" type="slidenum">
              <a:rPr lang="zh-CN" altLang="en-US" smtClean="0"/>
              <a:t>32</a:t>
            </a:fld>
            <a:endParaRPr lang="zh-CN" altLang="en-US"/>
          </a:p>
        </p:txBody>
      </p:sp>
    </p:spTree>
    <p:extLst>
      <p:ext uri="{BB962C8B-B14F-4D97-AF65-F5344CB8AC3E}">
        <p14:creationId xmlns:p14="http://schemas.microsoft.com/office/powerpoint/2010/main" val="3861657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6789AF-417B-433F-A22C-F5B27849F1A7}" type="slidenum">
              <a:rPr lang="zh-CN" altLang="en-US" smtClean="0"/>
              <a:t>34</a:t>
            </a:fld>
            <a:endParaRPr lang="zh-CN" altLang="en-US"/>
          </a:p>
        </p:txBody>
      </p:sp>
    </p:spTree>
    <p:extLst>
      <p:ext uri="{BB962C8B-B14F-4D97-AF65-F5344CB8AC3E}">
        <p14:creationId xmlns:p14="http://schemas.microsoft.com/office/powerpoint/2010/main" val="9104486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6789AF-417B-433F-A22C-F5B27849F1A7}" type="slidenum">
              <a:rPr lang="zh-CN" altLang="en-US" smtClean="0"/>
              <a:t>35</a:t>
            </a:fld>
            <a:endParaRPr lang="zh-CN" altLang="en-US"/>
          </a:p>
        </p:txBody>
      </p:sp>
    </p:spTree>
    <p:extLst>
      <p:ext uri="{BB962C8B-B14F-4D97-AF65-F5344CB8AC3E}">
        <p14:creationId xmlns:p14="http://schemas.microsoft.com/office/powerpoint/2010/main" val="3851060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6789AF-417B-433F-A22C-F5B27849F1A7}" type="slidenum">
              <a:rPr lang="zh-CN" altLang="en-US" smtClean="0"/>
              <a:t>36</a:t>
            </a:fld>
            <a:endParaRPr lang="zh-CN" altLang="en-US"/>
          </a:p>
        </p:txBody>
      </p:sp>
    </p:spTree>
    <p:extLst>
      <p:ext uri="{BB962C8B-B14F-4D97-AF65-F5344CB8AC3E}">
        <p14:creationId xmlns:p14="http://schemas.microsoft.com/office/powerpoint/2010/main" val="9671964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6789AF-417B-433F-A22C-F5B27849F1A7}" type="slidenum">
              <a:rPr lang="zh-CN" altLang="en-US" smtClean="0"/>
              <a:t>37</a:t>
            </a:fld>
            <a:endParaRPr lang="zh-CN" altLang="en-US"/>
          </a:p>
        </p:txBody>
      </p:sp>
    </p:spTree>
    <p:extLst>
      <p:ext uri="{BB962C8B-B14F-4D97-AF65-F5344CB8AC3E}">
        <p14:creationId xmlns:p14="http://schemas.microsoft.com/office/powerpoint/2010/main" val="16771641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6789AF-417B-433F-A22C-F5B27849F1A7}" type="slidenum">
              <a:rPr lang="zh-CN" altLang="en-US" smtClean="0"/>
              <a:t>38</a:t>
            </a:fld>
            <a:endParaRPr lang="zh-CN" altLang="en-US"/>
          </a:p>
        </p:txBody>
      </p:sp>
    </p:spTree>
    <p:extLst>
      <p:ext uri="{BB962C8B-B14F-4D97-AF65-F5344CB8AC3E}">
        <p14:creationId xmlns:p14="http://schemas.microsoft.com/office/powerpoint/2010/main" val="26809359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6789AF-417B-433F-A22C-F5B27849F1A7}" type="slidenum">
              <a:rPr lang="zh-CN" altLang="en-US" smtClean="0"/>
              <a:t>39</a:t>
            </a:fld>
            <a:endParaRPr lang="zh-CN" altLang="en-US"/>
          </a:p>
        </p:txBody>
      </p:sp>
    </p:spTree>
    <p:extLst>
      <p:ext uri="{BB962C8B-B14F-4D97-AF65-F5344CB8AC3E}">
        <p14:creationId xmlns:p14="http://schemas.microsoft.com/office/powerpoint/2010/main" val="33896272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6789AF-417B-433F-A22C-F5B27849F1A7}" type="slidenum">
              <a:rPr lang="zh-CN" altLang="en-US" smtClean="0"/>
              <a:t>41</a:t>
            </a:fld>
            <a:endParaRPr lang="zh-CN" altLang="en-US"/>
          </a:p>
        </p:txBody>
      </p:sp>
    </p:spTree>
    <p:extLst>
      <p:ext uri="{BB962C8B-B14F-4D97-AF65-F5344CB8AC3E}">
        <p14:creationId xmlns:p14="http://schemas.microsoft.com/office/powerpoint/2010/main" val="1183523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6789AF-417B-433F-A22C-F5B27849F1A7}" type="slidenum">
              <a:rPr lang="zh-CN" altLang="en-US" smtClean="0"/>
              <a:t>4</a:t>
            </a:fld>
            <a:endParaRPr lang="zh-CN" altLang="en-US"/>
          </a:p>
        </p:txBody>
      </p:sp>
    </p:spTree>
    <p:extLst>
      <p:ext uri="{BB962C8B-B14F-4D97-AF65-F5344CB8AC3E}">
        <p14:creationId xmlns:p14="http://schemas.microsoft.com/office/powerpoint/2010/main" val="16783812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6789AF-417B-433F-A22C-F5B27849F1A7}" type="slidenum">
              <a:rPr lang="zh-CN" altLang="en-US" smtClean="0"/>
              <a:t>42</a:t>
            </a:fld>
            <a:endParaRPr lang="zh-CN" altLang="en-US"/>
          </a:p>
        </p:txBody>
      </p:sp>
    </p:spTree>
    <p:extLst>
      <p:ext uri="{BB962C8B-B14F-4D97-AF65-F5344CB8AC3E}">
        <p14:creationId xmlns:p14="http://schemas.microsoft.com/office/powerpoint/2010/main" val="3834383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6789AF-417B-433F-A22C-F5B27849F1A7}" type="slidenum">
              <a:rPr lang="zh-CN" altLang="en-US" smtClean="0"/>
              <a:t>5</a:t>
            </a:fld>
            <a:endParaRPr lang="zh-CN" altLang="en-US"/>
          </a:p>
        </p:txBody>
      </p:sp>
    </p:spTree>
    <p:extLst>
      <p:ext uri="{BB962C8B-B14F-4D97-AF65-F5344CB8AC3E}">
        <p14:creationId xmlns:p14="http://schemas.microsoft.com/office/powerpoint/2010/main" val="3007926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6789AF-417B-433F-A22C-F5B27849F1A7}" type="slidenum">
              <a:rPr lang="zh-CN" altLang="en-US" smtClean="0"/>
              <a:t>6</a:t>
            </a:fld>
            <a:endParaRPr lang="zh-CN" altLang="en-US"/>
          </a:p>
        </p:txBody>
      </p:sp>
    </p:spTree>
    <p:extLst>
      <p:ext uri="{BB962C8B-B14F-4D97-AF65-F5344CB8AC3E}">
        <p14:creationId xmlns:p14="http://schemas.microsoft.com/office/powerpoint/2010/main" val="4173934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6789AF-417B-433F-A22C-F5B27849F1A7}" type="slidenum">
              <a:rPr lang="zh-CN" altLang="en-US" smtClean="0"/>
              <a:t>8</a:t>
            </a:fld>
            <a:endParaRPr lang="zh-CN" altLang="en-US"/>
          </a:p>
        </p:txBody>
      </p:sp>
    </p:spTree>
    <p:extLst>
      <p:ext uri="{BB962C8B-B14F-4D97-AF65-F5344CB8AC3E}">
        <p14:creationId xmlns:p14="http://schemas.microsoft.com/office/powerpoint/2010/main" val="1899398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6789AF-417B-433F-A22C-F5B27849F1A7}" type="slidenum">
              <a:rPr lang="zh-CN" altLang="en-US" smtClean="0"/>
              <a:t>9</a:t>
            </a:fld>
            <a:endParaRPr lang="zh-CN" altLang="en-US"/>
          </a:p>
        </p:txBody>
      </p:sp>
    </p:spTree>
    <p:extLst>
      <p:ext uri="{BB962C8B-B14F-4D97-AF65-F5344CB8AC3E}">
        <p14:creationId xmlns:p14="http://schemas.microsoft.com/office/powerpoint/2010/main" val="2321776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6789AF-417B-433F-A22C-F5B27849F1A7}" type="slidenum">
              <a:rPr lang="zh-CN" altLang="en-US" smtClean="0"/>
              <a:t>10</a:t>
            </a:fld>
            <a:endParaRPr lang="zh-CN" altLang="en-US"/>
          </a:p>
        </p:txBody>
      </p:sp>
    </p:spTree>
    <p:extLst>
      <p:ext uri="{BB962C8B-B14F-4D97-AF65-F5344CB8AC3E}">
        <p14:creationId xmlns:p14="http://schemas.microsoft.com/office/powerpoint/2010/main" val="779827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6789AF-417B-433F-A22C-F5B27849F1A7}" type="slidenum">
              <a:rPr lang="zh-CN" altLang="en-US" smtClean="0"/>
              <a:t>11</a:t>
            </a:fld>
            <a:endParaRPr lang="zh-CN" altLang="en-US"/>
          </a:p>
        </p:txBody>
      </p:sp>
    </p:spTree>
    <p:extLst>
      <p:ext uri="{BB962C8B-B14F-4D97-AF65-F5344CB8AC3E}">
        <p14:creationId xmlns:p14="http://schemas.microsoft.com/office/powerpoint/2010/main" val="39460451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组合 9">
            <a:extLst>
              <a:ext uri="{FF2B5EF4-FFF2-40B4-BE49-F238E27FC236}">
                <a16:creationId xmlns:a16="http://schemas.microsoft.com/office/drawing/2014/main" id="{0438DAD8-C744-43B9-B72E-DAC933F9ABFD}"/>
              </a:ext>
            </a:extLst>
          </p:cNvPr>
          <p:cNvGrpSpPr>
            <a:grpSpLocks/>
          </p:cNvGrpSpPr>
          <p:nvPr/>
        </p:nvGrpSpPr>
        <p:grpSpPr bwMode="auto">
          <a:xfrm>
            <a:off x="-1882" y="-12700"/>
            <a:ext cx="12193882" cy="6897688"/>
            <a:chOff x="-1588" y="-12700"/>
            <a:chExt cx="9146151" cy="6898084"/>
          </a:xfrm>
        </p:grpSpPr>
        <p:sp>
          <p:nvSpPr>
            <p:cNvPr id="5" name="Freeform 3">
              <a:extLst>
                <a:ext uri="{FF2B5EF4-FFF2-40B4-BE49-F238E27FC236}">
                  <a16:creationId xmlns:a16="http://schemas.microsoft.com/office/drawing/2014/main" id="{6407CE7E-FBCA-450A-B094-5EDA788F4580}"/>
                </a:ext>
              </a:extLst>
            </p:cNvPr>
            <p:cNvSpPr/>
            <p:nvPr/>
          </p:nvSpPr>
          <p:spPr>
            <a:xfrm>
              <a:off x="-176" y="-12700"/>
              <a:ext cx="9144739" cy="6858394"/>
            </a:xfrm>
            <a:custGeom>
              <a:avLst/>
              <a:gdLst>
                <a:gd name="connsiteX0" fmla="*/ 0 w 9144000"/>
                <a:gd name="connsiteY0" fmla="*/ 0 h 6858000"/>
                <a:gd name="connsiteX1" fmla="*/ 0 w 9144000"/>
                <a:gd name="connsiteY1" fmla="*/ 6857999 h 6858000"/>
                <a:gd name="connsiteX2" fmla="*/ 9143999 w 9144000"/>
                <a:gd name="connsiteY2" fmla="*/ 6857999 h 6858000"/>
                <a:gd name="connsiteX3" fmla="*/ 9143999 w 9144000"/>
                <a:gd name="connsiteY3" fmla="*/ 0 h 6858000"/>
                <a:gd name="connsiteX4" fmla="*/ 0 w 9144000"/>
                <a:gd name="connsiteY4" fmla="*/ 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0"/>
                  </a:moveTo>
                  <a:lnTo>
                    <a:pt x="0" y="6857999"/>
                  </a:lnTo>
                  <a:lnTo>
                    <a:pt x="9143999" y="6857999"/>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kumimoji="1" lang="zh-CN" altLang="en-US" sz="1800" dirty="0"/>
            </a:p>
          </p:txBody>
        </p:sp>
        <p:pic>
          <p:nvPicPr>
            <p:cNvPr id="6" name="图片 13">
              <a:extLst>
                <a:ext uri="{FF2B5EF4-FFF2-40B4-BE49-F238E27FC236}">
                  <a16:creationId xmlns:a16="http://schemas.microsoft.com/office/drawing/2014/main" id="{D5552CDB-29B6-421A-B0CF-401212D170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3227784"/>
              <a:ext cx="91440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组合 5">
            <a:extLst>
              <a:ext uri="{FF2B5EF4-FFF2-40B4-BE49-F238E27FC236}">
                <a16:creationId xmlns:a16="http://schemas.microsoft.com/office/drawing/2014/main" id="{8E4F29F0-E9E9-4DAF-8B09-944E99BBEC70}"/>
              </a:ext>
            </a:extLst>
          </p:cNvPr>
          <p:cNvGrpSpPr>
            <a:grpSpLocks/>
          </p:cNvGrpSpPr>
          <p:nvPr/>
        </p:nvGrpSpPr>
        <p:grpSpPr bwMode="auto">
          <a:xfrm>
            <a:off x="103482" y="47626"/>
            <a:ext cx="6765807" cy="752475"/>
            <a:chOff x="77788" y="47625"/>
            <a:chExt cx="5073649" cy="752277"/>
          </a:xfrm>
        </p:grpSpPr>
        <p:pic>
          <p:nvPicPr>
            <p:cNvPr id="8" name="图片 13" descr="HIT">
              <a:extLst>
                <a:ext uri="{FF2B5EF4-FFF2-40B4-BE49-F238E27FC236}">
                  <a16:creationId xmlns:a16="http://schemas.microsoft.com/office/drawing/2014/main" id="{EBD97493-3537-4F76-871B-79373A74925C}"/>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788" y="47625"/>
              <a:ext cx="24288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
              <a:extLst>
                <a:ext uri="{FF2B5EF4-FFF2-40B4-BE49-F238E27FC236}">
                  <a16:creationId xmlns:a16="http://schemas.microsoft.com/office/drawing/2014/main" id="{0C9BD6C2-52BE-49C5-A5D1-EB3329AB7F99}"/>
                </a:ext>
              </a:extLst>
            </p:cNvPr>
            <p:cNvSpPr txBox="1">
              <a:spLocks noChangeArrowheads="1"/>
            </p:cNvSpPr>
            <p:nvPr/>
          </p:nvSpPr>
          <p:spPr bwMode="auto">
            <a:xfrm>
              <a:off x="2421317" y="133327"/>
              <a:ext cx="2730120" cy="369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r>
                <a:rPr kumimoji="1" lang="zh-CN" altLang="en-US" sz="1800">
                  <a:latin typeface="方正姚体" panose="02010601030101010101" pitchFamily="2" charset="-122"/>
                  <a:ea typeface="方正姚体" panose="02010601030101010101" pitchFamily="2" charset="-122"/>
                  <a:sym typeface="+mn-ea"/>
                </a:rPr>
                <a:t>海量数据计算研究中心</a:t>
              </a:r>
            </a:p>
          </p:txBody>
        </p:sp>
        <p:sp>
          <p:nvSpPr>
            <p:cNvPr id="10" name="TextBox 2">
              <a:extLst>
                <a:ext uri="{FF2B5EF4-FFF2-40B4-BE49-F238E27FC236}">
                  <a16:creationId xmlns:a16="http://schemas.microsoft.com/office/drawing/2014/main" id="{B0B841A7-37C8-4FC7-934B-124D506EA01B}"/>
                </a:ext>
              </a:extLst>
            </p:cNvPr>
            <p:cNvSpPr txBox="1">
              <a:spLocks noChangeArrowheads="1"/>
            </p:cNvSpPr>
            <p:nvPr/>
          </p:nvSpPr>
          <p:spPr bwMode="auto">
            <a:xfrm>
              <a:off x="701412" y="492008"/>
              <a:ext cx="3610530" cy="307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r>
                <a:rPr kumimoji="1" lang="en-US" altLang="zh-CN" sz="1400" b="1" dirty="0">
                  <a:sym typeface="+mn-ea"/>
                </a:rPr>
                <a:t>Massive Data Computing Lab @ HIT</a:t>
              </a:r>
            </a:p>
          </p:txBody>
        </p:sp>
      </p:grpSp>
      <p:sp>
        <p:nvSpPr>
          <p:cNvPr id="2" name="Title 1"/>
          <p:cNvSpPr>
            <a:spLocks noGrp="1"/>
          </p:cNvSpPr>
          <p:nvPr>
            <p:ph type="ctrTitle"/>
          </p:nvPr>
        </p:nvSpPr>
        <p:spPr>
          <a:xfrm>
            <a:off x="914400" y="2130427"/>
            <a:ext cx="10363200" cy="1470025"/>
          </a:xfrm>
        </p:spPr>
        <p:txBody>
          <a:bodyPr/>
          <a:lstStyle/>
          <a:p>
            <a:r>
              <a:rPr lang="en-US" altLang="zh-CN" noProof="1"/>
              <a:t>Click to edit Master title style</a:t>
            </a:r>
            <a:endParaRPr lang="en-US" noProof="1"/>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noProof="1"/>
              <a:t>Click to edit Master subtitle style</a:t>
            </a:r>
            <a:endParaRPr lang="en-US" noProof="1"/>
          </a:p>
        </p:txBody>
      </p:sp>
      <p:sp>
        <p:nvSpPr>
          <p:cNvPr id="11" name="Date Placeholder 3">
            <a:extLst>
              <a:ext uri="{FF2B5EF4-FFF2-40B4-BE49-F238E27FC236}">
                <a16:creationId xmlns:a16="http://schemas.microsoft.com/office/drawing/2014/main" id="{D896D327-99B0-4561-A46C-4E110AEF2F9E}"/>
              </a:ext>
            </a:extLst>
          </p:cNvPr>
          <p:cNvSpPr>
            <a:spLocks noGrp="1"/>
          </p:cNvSpPr>
          <p:nvPr>
            <p:ph type="dt" sz="half" idx="10"/>
          </p:nvPr>
        </p:nvSpPr>
        <p:spPr/>
        <p:txBody>
          <a:bodyPr/>
          <a:lstStyle>
            <a:lvl1pPr>
              <a:defRPr/>
            </a:lvl1pPr>
          </a:lstStyle>
          <a:p>
            <a:pPr>
              <a:defRPr/>
            </a:pPr>
            <a:endParaRPr lang="en-US" altLang="zh-CN" dirty="0"/>
          </a:p>
        </p:txBody>
      </p:sp>
      <p:sp>
        <p:nvSpPr>
          <p:cNvPr id="12" name="Footer Placeholder 4">
            <a:extLst>
              <a:ext uri="{FF2B5EF4-FFF2-40B4-BE49-F238E27FC236}">
                <a16:creationId xmlns:a16="http://schemas.microsoft.com/office/drawing/2014/main" id="{8C2B221F-5E03-414D-A7C2-073D8143D783}"/>
              </a:ext>
            </a:extLst>
          </p:cNvPr>
          <p:cNvSpPr>
            <a:spLocks noGrp="1"/>
          </p:cNvSpPr>
          <p:nvPr>
            <p:ph type="ftr" sz="quarter" idx="11"/>
          </p:nvPr>
        </p:nvSpPr>
        <p:spPr/>
        <p:txBody>
          <a:bodyPr/>
          <a:lstStyle>
            <a:lvl1pPr>
              <a:defRPr/>
            </a:lvl1pPr>
          </a:lstStyle>
          <a:p>
            <a:pPr>
              <a:defRPr/>
            </a:pPr>
            <a:endParaRPr lang="en-US" altLang="zh-CN" dirty="0"/>
          </a:p>
        </p:txBody>
      </p:sp>
      <p:sp>
        <p:nvSpPr>
          <p:cNvPr id="13" name="Slide Number Placeholder 5">
            <a:extLst>
              <a:ext uri="{FF2B5EF4-FFF2-40B4-BE49-F238E27FC236}">
                <a16:creationId xmlns:a16="http://schemas.microsoft.com/office/drawing/2014/main" id="{DC5C17FA-47FA-41CF-B294-9186A24D5101}"/>
              </a:ext>
            </a:extLst>
          </p:cNvPr>
          <p:cNvSpPr>
            <a:spLocks noGrp="1"/>
          </p:cNvSpPr>
          <p:nvPr>
            <p:ph type="sldNum" sz="quarter" idx="12"/>
          </p:nvPr>
        </p:nvSpPr>
        <p:spPr/>
        <p:txBody>
          <a:bodyPr/>
          <a:lstStyle>
            <a:lvl1pPr>
              <a:defRPr/>
            </a:lvl1pPr>
          </a:lstStyle>
          <a:p>
            <a:fld id="{96FD8C75-B90B-4884-98C2-C7B74C49C790}" type="slidenum">
              <a:rPr lang="zh-CN" altLang="en-US"/>
              <a:pPr/>
              <a:t>‹#›</a:t>
            </a:fld>
            <a:endParaRPr lang="zh-CN" altLang="en-US"/>
          </a:p>
        </p:txBody>
      </p:sp>
    </p:spTree>
    <p:extLst>
      <p:ext uri="{BB962C8B-B14F-4D97-AF65-F5344CB8AC3E}">
        <p14:creationId xmlns:p14="http://schemas.microsoft.com/office/powerpoint/2010/main" val="3510798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noProof="1"/>
              <a:t>Click to edit Master title style</a:t>
            </a:r>
            <a:endParaRPr lang="en-US" noProof="1"/>
          </a:p>
        </p:txBody>
      </p:sp>
      <p:sp>
        <p:nvSpPr>
          <p:cNvPr id="3" name="Vertical Text Placeholder 2"/>
          <p:cNvSpPr>
            <a:spLocks noGrp="1"/>
          </p:cNvSpPr>
          <p:nvPr>
            <p:ph type="body" orient="vert" idx="1"/>
          </p:nvPr>
        </p:nvSpPr>
        <p:spPr/>
        <p:txBody>
          <a:bodyPr vert="eaVert"/>
          <a:lstStyle/>
          <a:p>
            <a:pPr lvl="0"/>
            <a:r>
              <a:rPr lang="en-US" altLang="zh-CN" noProof="1"/>
              <a:t>Click to edit Master text styles</a:t>
            </a:r>
          </a:p>
          <a:p>
            <a:pPr lvl="1"/>
            <a:r>
              <a:rPr lang="en-US" altLang="zh-CN" noProof="1"/>
              <a:t>Second level</a:t>
            </a:r>
          </a:p>
          <a:p>
            <a:pPr lvl="2"/>
            <a:r>
              <a:rPr lang="en-US" altLang="zh-CN" noProof="1"/>
              <a:t>Third level</a:t>
            </a:r>
          </a:p>
          <a:p>
            <a:pPr lvl="3"/>
            <a:r>
              <a:rPr lang="en-US" altLang="zh-CN" noProof="1"/>
              <a:t>Fourth level</a:t>
            </a:r>
          </a:p>
          <a:p>
            <a:pPr lvl="4"/>
            <a:r>
              <a:rPr lang="en-US" altLang="zh-CN" noProof="1"/>
              <a:t>Fifth level</a:t>
            </a:r>
            <a:endParaRPr lang="en-US" noProof="1"/>
          </a:p>
        </p:txBody>
      </p:sp>
      <p:sp>
        <p:nvSpPr>
          <p:cNvPr id="4" name="Date Placeholder 3">
            <a:extLst>
              <a:ext uri="{FF2B5EF4-FFF2-40B4-BE49-F238E27FC236}">
                <a16:creationId xmlns:a16="http://schemas.microsoft.com/office/drawing/2014/main" id="{546A767F-A5A5-4AD1-B2D0-F6D7B747E35F}"/>
              </a:ext>
            </a:extLst>
          </p:cNvPr>
          <p:cNvSpPr>
            <a:spLocks noGrp="1"/>
          </p:cNvSpPr>
          <p:nvPr>
            <p:ph type="dt" sz="half" idx="10"/>
          </p:nvPr>
        </p:nvSpPr>
        <p:spPr/>
        <p:txBody>
          <a:bodyPr/>
          <a:lstStyle>
            <a:lvl1pPr>
              <a:defRPr/>
            </a:lvl1pPr>
          </a:lstStyle>
          <a:p>
            <a:pPr>
              <a:defRPr/>
            </a:pPr>
            <a:endParaRPr lang="en-US" altLang="zh-CN" dirty="0"/>
          </a:p>
        </p:txBody>
      </p:sp>
      <p:sp>
        <p:nvSpPr>
          <p:cNvPr id="5" name="Footer Placeholder 4">
            <a:extLst>
              <a:ext uri="{FF2B5EF4-FFF2-40B4-BE49-F238E27FC236}">
                <a16:creationId xmlns:a16="http://schemas.microsoft.com/office/drawing/2014/main" id="{4F23F0EA-5613-40D9-B74A-88E1F1F46DD7}"/>
              </a:ext>
            </a:extLst>
          </p:cNvPr>
          <p:cNvSpPr>
            <a:spLocks noGrp="1"/>
          </p:cNvSpPr>
          <p:nvPr>
            <p:ph type="ftr" sz="quarter" idx="11"/>
          </p:nvPr>
        </p:nvSpPr>
        <p:spPr/>
        <p:txBody>
          <a:bodyPr/>
          <a:lstStyle>
            <a:lvl1pPr>
              <a:defRPr/>
            </a:lvl1pPr>
          </a:lstStyle>
          <a:p>
            <a:pPr>
              <a:defRPr/>
            </a:pPr>
            <a:endParaRPr lang="en-US" altLang="zh-CN" dirty="0"/>
          </a:p>
        </p:txBody>
      </p:sp>
      <p:sp>
        <p:nvSpPr>
          <p:cNvPr id="6" name="Slide Number Placeholder 5">
            <a:extLst>
              <a:ext uri="{FF2B5EF4-FFF2-40B4-BE49-F238E27FC236}">
                <a16:creationId xmlns:a16="http://schemas.microsoft.com/office/drawing/2014/main" id="{46FCD918-B53E-41D8-9D0A-636011785342}"/>
              </a:ext>
            </a:extLst>
          </p:cNvPr>
          <p:cNvSpPr>
            <a:spLocks noGrp="1"/>
          </p:cNvSpPr>
          <p:nvPr>
            <p:ph type="sldNum" sz="quarter" idx="12"/>
          </p:nvPr>
        </p:nvSpPr>
        <p:spPr/>
        <p:txBody>
          <a:bodyPr/>
          <a:lstStyle>
            <a:lvl1pPr>
              <a:defRPr/>
            </a:lvl1pPr>
          </a:lstStyle>
          <a:p>
            <a:fld id="{DDC4ABFA-27F9-4DA4-9FF6-C7AA36C798F2}" type="slidenum">
              <a:rPr lang="zh-CN" altLang="en-US"/>
              <a:pPr/>
              <a:t>‹#›</a:t>
            </a:fld>
            <a:endParaRPr lang="zh-CN" altLang="en-US"/>
          </a:p>
        </p:txBody>
      </p:sp>
    </p:spTree>
    <p:extLst>
      <p:ext uri="{BB962C8B-B14F-4D97-AF65-F5344CB8AC3E}">
        <p14:creationId xmlns:p14="http://schemas.microsoft.com/office/powerpoint/2010/main" val="1900913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1" y="274640"/>
            <a:ext cx="2743200" cy="5851525"/>
          </a:xfrm>
        </p:spPr>
        <p:txBody>
          <a:bodyPr vert="eaVert"/>
          <a:lstStyle/>
          <a:p>
            <a:r>
              <a:rPr lang="en-US" altLang="zh-CN" noProof="1"/>
              <a:t>Click to edit Master title style</a:t>
            </a:r>
            <a:endParaRPr lang="en-US" noProof="1"/>
          </a:p>
        </p:txBody>
      </p:sp>
      <p:sp>
        <p:nvSpPr>
          <p:cNvPr id="3" name="Vertical Text Placeholder 2"/>
          <p:cNvSpPr>
            <a:spLocks noGrp="1"/>
          </p:cNvSpPr>
          <p:nvPr>
            <p:ph type="body" orient="vert" idx="1"/>
          </p:nvPr>
        </p:nvSpPr>
        <p:spPr>
          <a:xfrm>
            <a:off x="609601" y="274640"/>
            <a:ext cx="8026400" cy="5851525"/>
          </a:xfrm>
        </p:spPr>
        <p:txBody>
          <a:bodyPr vert="eaVert"/>
          <a:lstStyle/>
          <a:p>
            <a:pPr lvl="0"/>
            <a:r>
              <a:rPr lang="en-US" altLang="zh-CN" noProof="1"/>
              <a:t>Click to edit Master text styles</a:t>
            </a:r>
          </a:p>
          <a:p>
            <a:pPr lvl="1"/>
            <a:r>
              <a:rPr lang="en-US" altLang="zh-CN" noProof="1"/>
              <a:t>Second level</a:t>
            </a:r>
          </a:p>
          <a:p>
            <a:pPr lvl="2"/>
            <a:r>
              <a:rPr lang="en-US" altLang="zh-CN" noProof="1"/>
              <a:t>Third level</a:t>
            </a:r>
          </a:p>
          <a:p>
            <a:pPr lvl="3"/>
            <a:r>
              <a:rPr lang="en-US" altLang="zh-CN" noProof="1"/>
              <a:t>Fourth level</a:t>
            </a:r>
          </a:p>
          <a:p>
            <a:pPr lvl="4"/>
            <a:r>
              <a:rPr lang="en-US" altLang="zh-CN" noProof="1"/>
              <a:t>Fifth level</a:t>
            </a:r>
            <a:endParaRPr lang="en-US" noProof="1"/>
          </a:p>
        </p:txBody>
      </p:sp>
      <p:sp>
        <p:nvSpPr>
          <p:cNvPr id="4" name="Date Placeholder 3">
            <a:extLst>
              <a:ext uri="{FF2B5EF4-FFF2-40B4-BE49-F238E27FC236}">
                <a16:creationId xmlns:a16="http://schemas.microsoft.com/office/drawing/2014/main" id="{8E5F484E-CB8D-4397-B444-992086694C19}"/>
              </a:ext>
            </a:extLst>
          </p:cNvPr>
          <p:cNvSpPr>
            <a:spLocks noGrp="1"/>
          </p:cNvSpPr>
          <p:nvPr>
            <p:ph type="dt" sz="half" idx="10"/>
          </p:nvPr>
        </p:nvSpPr>
        <p:spPr/>
        <p:txBody>
          <a:bodyPr/>
          <a:lstStyle>
            <a:lvl1pPr>
              <a:defRPr/>
            </a:lvl1pPr>
          </a:lstStyle>
          <a:p>
            <a:pPr>
              <a:defRPr/>
            </a:pPr>
            <a:endParaRPr lang="en-US" altLang="zh-CN" dirty="0"/>
          </a:p>
        </p:txBody>
      </p:sp>
      <p:sp>
        <p:nvSpPr>
          <p:cNvPr id="5" name="Footer Placeholder 4">
            <a:extLst>
              <a:ext uri="{FF2B5EF4-FFF2-40B4-BE49-F238E27FC236}">
                <a16:creationId xmlns:a16="http://schemas.microsoft.com/office/drawing/2014/main" id="{17C7D7C2-08A6-4B2A-A296-ECF027C183A8}"/>
              </a:ext>
            </a:extLst>
          </p:cNvPr>
          <p:cNvSpPr>
            <a:spLocks noGrp="1"/>
          </p:cNvSpPr>
          <p:nvPr>
            <p:ph type="ftr" sz="quarter" idx="11"/>
          </p:nvPr>
        </p:nvSpPr>
        <p:spPr/>
        <p:txBody>
          <a:bodyPr/>
          <a:lstStyle>
            <a:lvl1pPr>
              <a:defRPr/>
            </a:lvl1pPr>
          </a:lstStyle>
          <a:p>
            <a:pPr>
              <a:defRPr/>
            </a:pPr>
            <a:endParaRPr lang="en-US" altLang="zh-CN" dirty="0"/>
          </a:p>
        </p:txBody>
      </p:sp>
      <p:sp>
        <p:nvSpPr>
          <p:cNvPr id="6" name="Slide Number Placeholder 5">
            <a:extLst>
              <a:ext uri="{FF2B5EF4-FFF2-40B4-BE49-F238E27FC236}">
                <a16:creationId xmlns:a16="http://schemas.microsoft.com/office/drawing/2014/main" id="{F66A9438-5B9C-474A-AC84-AD72B9BA19D9}"/>
              </a:ext>
            </a:extLst>
          </p:cNvPr>
          <p:cNvSpPr>
            <a:spLocks noGrp="1"/>
          </p:cNvSpPr>
          <p:nvPr>
            <p:ph type="sldNum" sz="quarter" idx="12"/>
          </p:nvPr>
        </p:nvSpPr>
        <p:spPr/>
        <p:txBody>
          <a:bodyPr/>
          <a:lstStyle>
            <a:lvl1pPr>
              <a:defRPr/>
            </a:lvl1pPr>
          </a:lstStyle>
          <a:p>
            <a:fld id="{924468F5-F0B1-482F-AF6B-BC08B446C9ED}" type="slidenum">
              <a:rPr lang="zh-CN" altLang="en-US"/>
              <a:pPr/>
              <a:t>‹#›</a:t>
            </a:fld>
            <a:endParaRPr lang="zh-CN" altLang="en-US"/>
          </a:p>
        </p:txBody>
      </p:sp>
    </p:spTree>
    <p:extLst>
      <p:ext uri="{BB962C8B-B14F-4D97-AF65-F5344CB8AC3E}">
        <p14:creationId xmlns:p14="http://schemas.microsoft.com/office/powerpoint/2010/main" val="40699585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21C2FC-A603-4F28-8A21-5F97FB98475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290FF32-32F3-47D2-8C38-6E3B200E20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36228F9-3954-49B5-A815-278AE6977653}"/>
              </a:ext>
            </a:extLst>
          </p:cNvPr>
          <p:cNvSpPr>
            <a:spLocks noGrp="1"/>
          </p:cNvSpPr>
          <p:nvPr>
            <p:ph type="dt" sz="half" idx="10"/>
          </p:nvPr>
        </p:nvSpPr>
        <p:spPr/>
        <p:txBody>
          <a:bodyPr/>
          <a:lstStyle/>
          <a:p>
            <a:pPr>
              <a:defRPr/>
            </a:pPr>
            <a:endParaRPr lang="en-US" altLang="zh-CN" dirty="0"/>
          </a:p>
        </p:txBody>
      </p:sp>
      <p:sp>
        <p:nvSpPr>
          <p:cNvPr id="5" name="页脚占位符 4">
            <a:extLst>
              <a:ext uri="{FF2B5EF4-FFF2-40B4-BE49-F238E27FC236}">
                <a16:creationId xmlns:a16="http://schemas.microsoft.com/office/drawing/2014/main" id="{B4EA35EE-9099-44B9-92BE-8F5EE48C42CF}"/>
              </a:ext>
            </a:extLst>
          </p:cNvPr>
          <p:cNvSpPr>
            <a:spLocks noGrp="1"/>
          </p:cNvSpPr>
          <p:nvPr>
            <p:ph type="ftr" sz="quarter" idx="11"/>
          </p:nvPr>
        </p:nvSpPr>
        <p:spPr/>
        <p:txBody>
          <a:bodyPr/>
          <a:lstStyle/>
          <a:p>
            <a:pPr>
              <a:defRPr/>
            </a:pPr>
            <a:endParaRPr lang="en-US" altLang="zh-CN" dirty="0"/>
          </a:p>
        </p:txBody>
      </p:sp>
      <p:sp>
        <p:nvSpPr>
          <p:cNvPr id="6" name="灯片编号占位符 5">
            <a:extLst>
              <a:ext uri="{FF2B5EF4-FFF2-40B4-BE49-F238E27FC236}">
                <a16:creationId xmlns:a16="http://schemas.microsoft.com/office/drawing/2014/main" id="{F8375474-8D32-4195-8A44-AEA33FF23D6C}"/>
              </a:ext>
            </a:extLst>
          </p:cNvPr>
          <p:cNvSpPr>
            <a:spLocks noGrp="1"/>
          </p:cNvSpPr>
          <p:nvPr>
            <p:ph type="sldNum" sz="quarter" idx="12"/>
          </p:nvPr>
        </p:nvSpPr>
        <p:spPr/>
        <p:txBody>
          <a:bodyPr/>
          <a:lstStyle/>
          <a:p>
            <a:fld id="{AD8F0DF7-5AAC-4ED9-9EC5-0FF4645297C6}" type="slidenum">
              <a:rPr lang="zh-CN" altLang="en-US" smtClean="0"/>
              <a:pPr/>
              <a:t>‹#›</a:t>
            </a:fld>
            <a:endParaRPr lang="zh-CN" altLang="en-US"/>
          </a:p>
        </p:txBody>
      </p:sp>
    </p:spTree>
    <p:extLst>
      <p:ext uri="{BB962C8B-B14F-4D97-AF65-F5344CB8AC3E}">
        <p14:creationId xmlns:p14="http://schemas.microsoft.com/office/powerpoint/2010/main" val="41304118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F1D3D9-4E4B-4C79-BCCA-42B05FF027A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FD4FDD-D1F0-4089-8B0E-831960A548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78DE8F-7DC7-4CCC-9D23-4C8D31A79DCA}"/>
              </a:ext>
            </a:extLst>
          </p:cNvPr>
          <p:cNvSpPr>
            <a:spLocks noGrp="1"/>
          </p:cNvSpPr>
          <p:nvPr>
            <p:ph type="dt" sz="half" idx="10"/>
          </p:nvPr>
        </p:nvSpPr>
        <p:spPr/>
        <p:txBody>
          <a:bodyPr/>
          <a:lstStyle/>
          <a:p>
            <a:pPr>
              <a:defRPr/>
            </a:pPr>
            <a:endParaRPr lang="en-US" altLang="zh-CN" dirty="0"/>
          </a:p>
        </p:txBody>
      </p:sp>
      <p:sp>
        <p:nvSpPr>
          <p:cNvPr id="5" name="页脚占位符 4">
            <a:extLst>
              <a:ext uri="{FF2B5EF4-FFF2-40B4-BE49-F238E27FC236}">
                <a16:creationId xmlns:a16="http://schemas.microsoft.com/office/drawing/2014/main" id="{913C92B7-4264-4504-B0CA-681F9F53BD60}"/>
              </a:ext>
            </a:extLst>
          </p:cNvPr>
          <p:cNvSpPr>
            <a:spLocks noGrp="1"/>
          </p:cNvSpPr>
          <p:nvPr>
            <p:ph type="ftr" sz="quarter" idx="11"/>
          </p:nvPr>
        </p:nvSpPr>
        <p:spPr/>
        <p:txBody>
          <a:bodyPr/>
          <a:lstStyle/>
          <a:p>
            <a:pPr>
              <a:defRPr/>
            </a:pPr>
            <a:endParaRPr lang="en-US" altLang="zh-CN" dirty="0"/>
          </a:p>
        </p:txBody>
      </p:sp>
      <p:sp>
        <p:nvSpPr>
          <p:cNvPr id="6" name="灯片编号占位符 5">
            <a:extLst>
              <a:ext uri="{FF2B5EF4-FFF2-40B4-BE49-F238E27FC236}">
                <a16:creationId xmlns:a16="http://schemas.microsoft.com/office/drawing/2014/main" id="{0C61A5F2-C043-404F-9E36-B302DA5C0384}"/>
              </a:ext>
            </a:extLst>
          </p:cNvPr>
          <p:cNvSpPr>
            <a:spLocks noGrp="1"/>
          </p:cNvSpPr>
          <p:nvPr>
            <p:ph type="sldNum" sz="quarter" idx="12"/>
          </p:nvPr>
        </p:nvSpPr>
        <p:spPr/>
        <p:txBody>
          <a:bodyPr/>
          <a:lstStyle/>
          <a:p>
            <a:fld id="{AD8F0DF7-5AAC-4ED9-9EC5-0FF4645297C6}" type="slidenum">
              <a:rPr lang="zh-CN" altLang="en-US" smtClean="0"/>
              <a:pPr/>
              <a:t>‹#›</a:t>
            </a:fld>
            <a:endParaRPr lang="zh-CN" altLang="en-US"/>
          </a:p>
        </p:txBody>
      </p:sp>
    </p:spTree>
    <p:extLst>
      <p:ext uri="{BB962C8B-B14F-4D97-AF65-F5344CB8AC3E}">
        <p14:creationId xmlns:p14="http://schemas.microsoft.com/office/powerpoint/2010/main" val="31052265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D38AD-81EE-4C32-8776-66E2AA61D83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CC4019C-EF4B-48D1-9DCD-63F5A88248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F20B2D9-32F9-4072-BF3D-E704AF6EABF0}"/>
              </a:ext>
            </a:extLst>
          </p:cNvPr>
          <p:cNvSpPr>
            <a:spLocks noGrp="1"/>
          </p:cNvSpPr>
          <p:nvPr>
            <p:ph type="dt" sz="half" idx="10"/>
          </p:nvPr>
        </p:nvSpPr>
        <p:spPr/>
        <p:txBody>
          <a:bodyPr/>
          <a:lstStyle/>
          <a:p>
            <a:pPr>
              <a:defRPr/>
            </a:pPr>
            <a:endParaRPr lang="en-US" altLang="zh-CN" dirty="0"/>
          </a:p>
        </p:txBody>
      </p:sp>
      <p:sp>
        <p:nvSpPr>
          <p:cNvPr id="5" name="页脚占位符 4">
            <a:extLst>
              <a:ext uri="{FF2B5EF4-FFF2-40B4-BE49-F238E27FC236}">
                <a16:creationId xmlns:a16="http://schemas.microsoft.com/office/drawing/2014/main" id="{BC556A05-3AF2-48B3-B257-B103E709EC05}"/>
              </a:ext>
            </a:extLst>
          </p:cNvPr>
          <p:cNvSpPr>
            <a:spLocks noGrp="1"/>
          </p:cNvSpPr>
          <p:nvPr>
            <p:ph type="ftr" sz="quarter" idx="11"/>
          </p:nvPr>
        </p:nvSpPr>
        <p:spPr/>
        <p:txBody>
          <a:bodyPr/>
          <a:lstStyle/>
          <a:p>
            <a:pPr>
              <a:defRPr/>
            </a:pPr>
            <a:endParaRPr lang="en-US" altLang="zh-CN" dirty="0"/>
          </a:p>
        </p:txBody>
      </p:sp>
      <p:sp>
        <p:nvSpPr>
          <p:cNvPr id="6" name="灯片编号占位符 5">
            <a:extLst>
              <a:ext uri="{FF2B5EF4-FFF2-40B4-BE49-F238E27FC236}">
                <a16:creationId xmlns:a16="http://schemas.microsoft.com/office/drawing/2014/main" id="{5B8775D5-F2BA-4E5B-BC13-3C220BFA9659}"/>
              </a:ext>
            </a:extLst>
          </p:cNvPr>
          <p:cNvSpPr>
            <a:spLocks noGrp="1"/>
          </p:cNvSpPr>
          <p:nvPr>
            <p:ph type="sldNum" sz="quarter" idx="12"/>
          </p:nvPr>
        </p:nvSpPr>
        <p:spPr/>
        <p:txBody>
          <a:bodyPr/>
          <a:lstStyle/>
          <a:p>
            <a:fld id="{AD8F0DF7-5AAC-4ED9-9EC5-0FF4645297C6}" type="slidenum">
              <a:rPr lang="zh-CN" altLang="en-US" smtClean="0"/>
              <a:pPr/>
              <a:t>‹#›</a:t>
            </a:fld>
            <a:endParaRPr lang="zh-CN" altLang="en-US"/>
          </a:p>
        </p:txBody>
      </p:sp>
    </p:spTree>
    <p:extLst>
      <p:ext uri="{BB962C8B-B14F-4D97-AF65-F5344CB8AC3E}">
        <p14:creationId xmlns:p14="http://schemas.microsoft.com/office/powerpoint/2010/main" val="1394959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F15070-C117-4C5E-B6E3-D4A84664077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AF0C386-4559-405C-BAFD-C3A15C2F63C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BB9EBD-DA9D-4574-8339-1D8963CBD54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CD598A5-C654-46C7-8B1A-44F6A0D35485}"/>
              </a:ext>
            </a:extLst>
          </p:cNvPr>
          <p:cNvSpPr>
            <a:spLocks noGrp="1"/>
          </p:cNvSpPr>
          <p:nvPr>
            <p:ph type="dt" sz="half" idx="10"/>
          </p:nvPr>
        </p:nvSpPr>
        <p:spPr/>
        <p:txBody>
          <a:bodyPr/>
          <a:lstStyle/>
          <a:p>
            <a:pPr>
              <a:defRPr/>
            </a:pPr>
            <a:endParaRPr lang="en-US" altLang="zh-CN" dirty="0"/>
          </a:p>
        </p:txBody>
      </p:sp>
      <p:sp>
        <p:nvSpPr>
          <p:cNvPr id="6" name="页脚占位符 5">
            <a:extLst>
              <a:ext uri="{FF2B5EF4-FFF2-40B4-BE49-F238E27FC236}">
                <a16:creationId xmlns:a16="http://schemas.microsoft.com/office/drawing/2014/main" id="{449AB65F-8B41-49A0-AA0A-42703BC164C2}"/>
              </a:ext>
            </a:extLst>
          </p:cNvPr>
          <p:cNvSpPr>
            <a:spLocks noGrp="1"/>
          </p:cNvSpPr>
          <p:nvPr>
            <p:ph type="ftr" sz="quarter" idx="11"/>
          </p:nvPr>
        </p:nvSpPr>
        <p:spPr/>
        <p:txBody>
          <a:bodyPr/>
          <a:lstStyle/>
          <a:p>
            <a:pPr>
              <a:defRPr/>
            </a:pPr>
            <a:endParaRPr lang="en-US" altLang="zh-CN" dirty="0"/>
          </a:p>
        </p:txBody>
      </p:sp>
      <p:sp>
        <p:nvSpPr>
          <p:cNvPr id="7" name="灯片编号占位符 6">
            <a:extLst>
              <a:ext uri="{FF2B5EF4-FFF2-40B4-BE49-F238E27FC236}">
                <a16:creationId xmlns:a16="http://schemas.microsoft.com/office/drawing/2014/main" id="{51F15A74-50AE-4207-B461-6E145B9D3EC8}"/>
              </a:ext>
            </a:extLst>
          </p:cNvPr>
          <p:cNvSpPr>
            <a:spLocks noGrp="1"/>
          </p:cNvSpPr>
          <p:nvPr>
            <p:ph type="sldNum" sz="quarter" idx="12"/>
          </p:nvPr>
        </p:nvSpPr>
        <p:spPr/>
        <p:txBody>
          <a:bodyPr/>
          <a:lstStyle/>
          <a:p>
            <a:fld id="{AD8F0DF7-5AAC-4ED9-9EC5-0FF4645297C6}" type="slidenum">
              <a:rPr lang="zh-CN" altLang="en-US" smtClean="0"/>
              <a:pPr/>
              <a:t>‹#›</a:t>
            </a:fld>
            <a:endParaRPr lang="zh-CN" altLang="en-US"/>
          </a:p>
        </p:txBody>
      </p:sp>
    </p:spTree>
    <p:extLst>
      <p:ext uri="{BB962C8B-B14F-4D97-AF65-F5344CB8AC3E}">
        <p14:creationId xmlns:p14="http://schemas.microsoft.com/office/powerpoint/2010/main" val="23493092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F6A76A-36B4-4579-9D69-CE16A125385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0ECC6A8-5056-495B-A436-57FB88FD4D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9B30BD9-81F3-47DB-8D08-CF26990F8D4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B500C89-C3DE-4949-8703-018CA399EA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5E9FEB6-2CDC-4B0D-982D-2DD763402917}"/>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F6DB48C-F907-49CE-BA53-9FB278F77D65}"/>
              </a:ext>
            </a:extLst>
          </p:cNvPr>
          <p:cNvSpPr>
            <a:spLocks noGrp="1"/>
          </p:cNvSpPr>
          <p:nvPr>
            <p:ph type="dt" sz="half" idx="10"/>
          </p:nvPr>
        </p:nvSpPr>
        <p:spPr/>
        <p:txBody>
          <a:bodyPr/>
          <a:lstStyle/>
          <a:p>
            <a:pPr>
              <a:defRPr/>
            </a:pPr>
            <a:endParaRPr lang="en-US" altLang="zh-CN" dirty="0"/>
          </a:p>
        </p:txBody>
      </p:sp>
      <p:sp>
        <p:nvSpPr>
          <p:cNvPr id="8" name="页脚占位符 7">
            <a:extLst>
              <a:ext uri="{FF2B5EF4-FFF2-40B4-BE49-F238E27FC236}">
                <a16:creationId xmlns:a16="http://schemas.microsoft.com/office/drawing/2014/main" id="{A3CD5EF2-3EE1-42FD-9871-1718C7BE6195}"/>
              </a:ext>
            </a:extLst>
          </p:cNvPr>
          <p:cNvSpPr>
            <a:spLocks noGrp="1"/>
          </p:cNvSpPr>
          <p:nvPr>
            <p:ph type="ftr" sz="quarter" idx="11"/>
          </p:nvPr>
        </p:nvSpPr>
        <p:spPr/>
        <p:txBody>
          <a:bodyPr/>
          <a:lstStyle/>
          <a:p>
            <a:pPr>
              <a:defRPr/>
            </a:pPr>
            <a:endParaRPr lang="en-US" altLang="zh-CN" dirty="0"/>
          </a:p>
        </p:txBody>
      </p:sp>
      <p:sp>
        <p:nvSpPr>
          <p:cNvPr id="9" name="灯片编号占位符 8">
            <a:extLst>
              <a:ext uri="{FF2B5EF4-FFF2-40B4-BE49-F238E27FC236}">
                <a16:creationId xmlns:a16="http://schemas.microsoft.com/office/drawing/2014/main" id="{37691700-8287-4F2D-B726-8E84476AE145}"/>
              </a:ext>
            </a:extLst>
          </p:cNvPr>
          <p:cNvSpPr>
            <a:spLocks noGrp="1"/>
          </p:cNvSpPr>
          <p:nvPr>
            <p:ph type="sldNum" sz="quarter" idx="12"/>
          </p:nvPr>
        </p:nvSpPr>
        <p:spPr/>
        <p:txBody>
          <a:bodyPr/>
          <a:lstStyle/>
          <a:p>
            <a:fld id="{AD8F0DF7-5AAC-4ED9-9EC5-0FF4645297C6}" type="slidenum">
              <a:rPr lang="zh-CN" altLang="en-US" smtClean="0"/>
              <a:pPr/>
              <a:t>‹#›</a:t>
            </a:fld>
            <a:endParaRPr lang="zh-CN" altLang="en-US"/>
          </a:p>
        </p:txBody>
      </p:sp>
    </p:spTree>
    <p:extLst>
      <p:ext uri="{BB962C8B-B14F-4D97-AF65-F5344CB8AC3E}">
        <p14:creationId xmlns:p14="http://schemas.microsoft.com/office/powerpoint/2010/main" val="40145354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438AED-257D-4A50-B976-71D15C598D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6AC15B-3904-4CC6-B6E7-686DBB9E41A7}"/>
              </a:ext>
            </a:extLst>
          </p:cNvPr>
          <p:cNvSpPr>
            <a:spLocks noGrp="1"/>
          </p:cNvSpPr>
          <p:nvPr>
            <p:ph type="dt" sz="half" idx="10"/>
          </p:nvPr>
        </p:nvSpPr>
        <p:spPr/>
        <p:txBody>
          <a:bodyPr/>
          <a:lstStyle/>
          <a:p>
            <a:pPr>
              <a:defRPr/>
            </a:pPr>
            <a:endParaRPr lang="en-US" altLang="zh-CN" dirty="0"/>
          </a:p>
        </p:txBody>
      </p:sp>
      <p:sp>
        <p:nvSpPr>
          <p:cNvPr id="4" name="页脚占位符 3">
            <a:extLst>
              <a:ext uri="{FF2B5EF4-FFF2-40B4-BE49-F238E27FC236}">
                <a16:creationId xmlns:a16="http://schemas.microsoft.com/office/drawing/2014/main" id="{D076EC30-3D79-407A-AA9F-896ED4DA9424}"/>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6D53D6BE-5A00-4A87-92B6-D3DF588E607D}"/>
              </a:ext>
            </a:extLst>
          </p:cNvPr>
          <p:cNvSpPr>
            <a:spLocks noGrp="1"/>
          </p:cNvSpPr>
          <p:nvPr>
            <p:ph type="sldNum" sz="quarter" idx="12"/>
          </p:nvPr>
        </p:nvSpPr>
        <p:spPr/>
        <p:txBody>
          <a:bodyPr/>
          <a:lstStyle/>
          <a:p>
            <a:fld id="{AD8F0DF7-5AAC-4ED9-9EC5-0FF4645297C6}" type="slidenum">
              <a:rPr lang="zh-CN" altLang="en-US" smtClean="0"/>
              <a:pPr/>
              <a:t>‹#›</a:t>
            </a:fld>
            <a:endParaRPr lang="zh-CN" altLang="en-US"/>
          </a:p>
        </p:txBody>
      </p:sp>
    </p:spTree>
    <p:extLst>
      <p:ext uri="{BB962C8B-B14F-4D97-AF65-F5344CB8AC3E}">
        <p14:creationId xmlns:p14="http://schemas.microsoft.com/office/powerpoint/2010/main" val="5795558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F5B481D-AC90-418A-97F5-EB05689720AE}"/>
              </a:ext>
            </a:extLst>
          </p:cNvPr>
          <p:cNvSpPr>
            <a:spLocks noGrp="1"/>
          </p:cNvSpPr>
          <p:nvPr>
            <p:ph type="dt" sz="half" idx="10"/>
          </p:nvPr>
        </p:nvSpPr>
        <p:spPr/>
        <p:txBody>
          <a:bodyPr/>
          <a:lstStyle/>
          <a:p>
            <a:pPr>
              <a:defRPr/>
            </a:pPr>
            <a:endParaRPr lang="en-US" altLang="zh-CN" dirty="0"/>
          </a:p>
        </p:txBody>
      </p:sp>
      <p:sp>
        <p:nvSpPr>
          <p:cNvPr id="3" name="页脚占位符 2">
            <a:extLst>
              <a:ext uri="{FF2B5EF4-FFF2-40B4-BE49-F238E27FC236}">
                <a16:creationId xmlns:a16="http://schemas.microsoft.com/office/drawing/2014/main" id="{D499CC5A-2880-4075-98DF-5DFD405DCE56}"/>
              </a:ext>
            </a:extLst>
          </p:cNvPr>
          <p:cNvSpPr>
            <a:spLocks noGrp="1"/>
          </p:cNvSpPr>
          <p:nvPr>
            <p:ph type="ftr" sz="quarter" idx="11"/>
          </p:nvPr>
        </p:nvSpPr>
        <p:spPr/>
        <p:txBody>
          <a:bodyPr/>
          <a:lstStyle/>
          <a:p>
            <a:pPr>
              <a:defRPr/>
            </a:pPr>
            <a:endParaRPr lang="en-US" altLang="zh-CN" dirty="0"/>
          </a:p>
        </p:txBody>
      </p:sp>
      <p:sp>
        <p:nvSpPr>
          <p:cNvPr id="4" name="灯片编号占位符 3">
            <a:extLst>
              <a:ext uri="{FF2B5EF4-FFF2-40B4-BE49-F238E27FC236}">
                <a16:creationId xmlns:a16="http://schemas.microsoft.com/office/drawing/2014/main" id="{B8587572-9A98-4FBB-B1A1-7F8E0EC5E860}"/>
              </a:ext>
            </a:extLst>
          </p:cNvPr>
          <p:cNvSpPr>
            <a:spLocks noGrp="1"/>
          </p:cNvSpPr>
          <p:nvPr>
            <p:ph type="sldNum" sz="quarter" idx="12"/>
          </p:nvPr>
        </p:nvSpPr>
        <p:spPr/>
        <p:txBody>
          <a:bodyPr/>
          <a:lstStyle/>
          <a:p>
            <a:fld id="{AD8F0DF7-5AAC-4ED9-9EC5-0FF4645297C6}" type="slidenum">
              <a:rPr lang="zh-CN" altLang="en-US" smtClean="0"/>
              <a:pPr/>
              <a:t>‹#›</a:t>
            </a:fld>
            <a:endParaRPr lang="zh-CN" altLang="en-US"/>
          </a:p>
        </p:txBody>
      </p:sp>
    </p:spTree>
    <p:extLst>
      <p:ext uri="{BB962C8B-B14F-4D97-AF65-F5344CB8AC3E}">
        <p14:creationId xmlns:p14="http://schemas.microsoft.com/office/powerpoint/2010/main" val="6851772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0423A-E5BB-4A0A-9B83-0DA9EE6CDA3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0DA93D2-59C9-4EF5-8104-7B187BA314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D57DD23-4CF4-4893-BDB7-014C9916F0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9BAB519-C703-40C7-B0B0-E9ECDA482B86}"/>
              </a:ext>
            </a:extLst>
          </p:cNvPr>
          <p:cNvSpPr>
            <a:spLocks noGrp="1"/>
          </p:cNvSpPr>
          <p:nvPr>
            <p:ph type="dt" sz="half" idx="10"/>
          </p:nvPr>
        </p:nvSpPr>
        <p:spPr/>
        <p:txBody>
          <a:bodyPr/>
          <a:lstStyle/>
          <a:p>
            <a:pPr>
              <a:defRPr/>
            </a:pPr>
            <a:endParaRPr lang="en-US" altLang="zh-CN" dirty="0"/>
          </a:p>
        </p:txBody>
      </p:sp>
      <p:sp>
        <p:nvSpPr>
          <p:cNvPr id="6" name="页脚占位符 5">
            <a:extLst>
              <a:ext uri="{FF2B5EF4-FFF2-40B4-BE49-F238E27FC236}">
                <a16:creationId xmlns:a16="http://schemas.microsoft.com/office/drawing/2014/main" id="{A12784B6-D5BC-453A-9090-7A19C1F666CE}"/>
              </a:ext>
            </a:extLst>
          </p:cNvPr>
          <p:cNvSpPr>
            <a:spLocks noGrp="1"/>
          </p:cNvSpPr>
          <p:nvPr>
            <p:ph type="ftr" sz="quarter" idx="11"/>
          </p:nvPr>
        </p:nvSpPr>
        <p:spPr/>
        <p:txBody>
          <a:bodyPr/>
          <a:lstStyle/>
          <a:p>
            <a:pPr>
              <a:defRPr/>
            </a:pPr>
            <a:endParaRPr lang="en-US" altLang="zh-CN" dirty="0"/>
          </a:p>
        </p:txBody>
      </p:sp>
      <p:sp>
        <p:nvSpPr>
          <p:cNvPr id="7" name="灯片编号占位符 6">
            <a:extLst>
              <a:ext uri="{FF2B5EF4-FFF2-40B4-BE49-F238E27FC236}">
                <a16:creationId xmlns:a16="http://schemas.microsoft.com/office/drawing/2014/main" id="{260D0CE4-F25D-4BFB-8058-8CD40D2C5702}"/>
              </a:ext>
            </a:extLst>
          </p:cNvPr>
          <p:cNvSpPr>
            <a:spLocks noGrp="1"/>
          </p:cNvSpPr>
          <p:nvPr>
            <p:ph type="sldNum" sz="quarter" idx="12"/>
          </p:nvPr>
        </p:nvSpPr>
        <p:spPr/>
        <p:txBody>
          <a:bodyPr/>
          <a:lstStyle/>
          <a:p>
            <a:fld id="{AD8F0DF7-5AAC-4ED9-9EC5-0FF4645297C6}" type="slidenum">
              <a:rPr lang="zh-CN" altLang="en-US" smtClean="0"/>
              <a:pPr/>
              <a:t>‹#›</a:t>
            </a:fld>
            <a:endParaRPr lang="zh-CN" altLang="en-US"/>
          </a:p>
        </p:txBody>
      </p:sp>
    </p:spTree>
    <p:extLst>
      <p:ext uri="{BB962C8B-B14F-4D97-AF65-F5344CB8AC3E}">
        <p14:creationId xmlns:p14="http://schemas.microsoft.com/office/powerpoint/2010/main" val="3825309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10972800" cy="1143000"/>
          </a:xfrm>
        </p:spPr>
        <p:txBody>
          <a:bodyPr/>
          <a:lstStyle>
            <a:lvl1pPr>
              <a:defRPr b="1">
                <a:solidFill>
                  <a:srgbClr val="0070C0"/>
                </a:solidFill>
              </a:defRPr>
            </a:lvl1pPr>
          </a:lstStyle>
          <a:p>
            <a:r>
              <a:rPr lang="en-US" altLang="zh-CN" noProof="1"/>
              <a:t>Click to edit Master title style</a:t>
            </a:r>
            <a:endParaRPr lang="en-US" noProof="1"/>
          </a:p>
        </p:txBody>
      </p:sp>
      <p:sp>
        <p:nvSpPr>
          <p:cNvPr id="3" name="Content Placeholder 2"/>
          <p:cNvSpPr>
            <a:spLocks noGrp="1"/>
          </p:cNvSpPr>
          <p:nvPr>
            <p:ph idx="1"/>
          </p:nvPr>
        </p:nvSpPr>
        <p:spPr>
          <a:xfrm>
            <a:off x="508000" y="1600200"/>
            <a:ext cx="10972800" cy="4572000"/>
          </a:xfrm>
        </p:spPr>
        <p:txBody>
          <a:bodyPr/>
          <a:lstStyle/>
          <a:p>
            <a:pPr lvl="0"/>
            <a:r>
              <a:rPr lang="en-US" altLang="zh-CN" noProof="1"/>
              <a:t>Click to edit Master text styles</a:t>
            </a:r>
          </a:p>
          <a:p>
            <a:pPr lvl="1"/>
            <a:r>
              <a:rPr lang="en-US" altLang="zh-CN" noProof="1"/>
              <a:t>Second level</a:t>
            </a:r>
          </a:p>
          <a:p>
            <a:pPr lvl="2"/>
            <a:r>
              <a:rPr lang="en-US" altLang="zh-CN" noProof="1"/>
              <a:t>Third level</a:t>
            </a:r>
          </a:p>
          <a:p>
            <a:pPr lvl="3"/>
            <a:r>
              <a:rPr lang="en-US" altLang="zh-CN" noProof="1"/>
              <a:t>Fourth level</a:t>
            </a:r>
          </a:p>
          <a:p>
            <a:pPr lvl="4"/>
            <a:r>
              <a:rPr lang="en-US" altLang="zh-CN" noProof="1"/>
              <a:t>Fifth level</a:t>
            </a:r>
            <a:endParaRPr lang="en-US" noProof="1"/>
          </a:p>
        </p:txBody>
      </p:sp>
      <p:sp>
        <p:nvSpPr>
          <p:cNvPr id="4" name="Date Placeholder 3">
            <a:extLst>
              <a:ext uri="{FF2B5EF4-FFF2-40B4-BE49-F238E27FC236}">
                <a16:creationId xmlns:a16="http://schemas.microsoft.com/office/drawing/2014/main" id="{F7D8B3A0-DF4E-489F-9D99-E935CE5E97C6}"/>
              </a:ext>
            </a:extLst>
          </p:cNvPr>
          <p:cNvSpPr>
            <a:spLocks noGrp="1"/>
          </p:cNvSpPr>
          <p:nvPr>
            <p:ph type="dt" sz="half" idx="10"/>
          </p:nvPr>
        </p:nvSpPr>
        <p:spPr/>
        <p:txBody>
          <a:bodyPr/>
          <a:lstStyle>
            <a:lvl1pPr>
              <a:defRPr/>
            </a:lvl1pPr>
          </a:lstStyle>
          <a:p>
            <a:pPr>
              <a:defRPr/>
            </a:pPr>
            <a:endParaRPr lang="en-US" altLang="zh-CN" dirty="0"/>
          </a:p>
        </p:txBody>
      </p:sp>
      <p:sp>
        <p:nvSpPr>
          <p:cNvPr id="5" name="Footer Placeholder 4">
            <a:extLst>
              <a:ext uri="{FF2B5EF4-FFF2-40B4-BE49-F238E27FC236}">
                <a16:creationId xmlns:a16="http://schemas.microsoft.com/office/drawing/2014/main" id="{EE8E7B4D-F209-457F-B545-CED5E68608CA}"/>
              </a:ext>
            </a:extLst>
          </p:cNvPr>
          <p:cNvSpPr>
            <a:spLocks noGrp="1"/>
          </p:cNvSpPr>
          <p:nvPr>
            <p:ph type="ftr" sz="quarter" idx="11"/>
          </p:nvPr>
        </p:nvSpPr>
        <p:spPr/>
        <p:txBody>
          <a:bodyPr/>
          <a:lstStyle>
            <a:lvl1pPr>
              <a:defRPr/>
            </a:lvl1pPr>
          </a:lstStyle>
          <a:p>
            <a:pPr>
              <a:defRPr/>
            </a:pPr>
            <a:endParaRPr lang="en-US" altLang="zh-CN" dirty="0"/>
          </a:p>
        </p:txBody>
      </p:sp>
      <p:sp>
        <p:nvSpPr>
          <p:cNvPr id="6" name="Slide Number Placeholder 5">
            <a:extLst>
              <a:ext uri="{FF2B5EF4-FFF2-40B4-BE49-F238E27FC236}">
                <a16:creationId xmlns:a16="http://schemas.microsoft.com/office/drawing/2014/main" id="{2157467F-F862-4DB2-947F-C228B8D44838}"/>
              </a:ext>
            </a:extLst>
          </p:cNvPr>
          <p:cNvSpPr>
            <a:spLocks noGrp="1"/>
          </p:cNvSpPr>
          <p:nvPr>
            <p:ph type="sldNum" sz="quarter" idx="12"/>
          </p:nvPr>
        </p:nvSpPr>
        <p:spPr/>
        <p:txBody>
          <a:bodyPr/>
          <a:lstStyle>
            <a:lvl1pPr>
              <a:defRPr/>
            </a:lvl1pPr>
          </a:lstStyle>
          <a:p>
            <a:fld id="{13426DCD-9BAA-40A6-9F65-7B12DE72E729}" type="slidenum">
              <a:rPr lang="zh-CN" altLang="en-US"/>
              <a:pPr/>
              <a:t>‹#›</a:t>
            </a:fld>
            <a:endParaRPr lang="zh-CN" altLang="en-US"/>
          </a:p>
        </p:txBody>
      </p:sp>
    </p:spTree>
    <p:extLst>
      <p:ext uri="{BB962C8B-B14F-4D97-AF65-F5344CB8AC3E}">
        <p14:creationId xmlns:p14="http://schemas.microsoft.com/office/powerpoint/2010/main" val="32880996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0CEDA6-E445-4B4D-9907-4307934377A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C794DF2-E6B6-4ECD-90BA-2DB37230B3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a:extLst>
              <a:ext uri="{FF2B5EF4-FFF2-40B4-BE49-F238E27FC236}">
                <a16:creationId xmlns:a16="http://schemas.microsoft.com/office/drawing/2014/main" id="{C92C1F88-32BA-4A5B-83A4-3B4DE36BD9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883D6C-83D4-4E1F-AB3B-09DD18B6107A}"/>
              </a:ext>
            </a:extLst>
          </p:cNvPr>
          <p:cNvSpPr>
            <a:spLocks noGrp="1"/>
          </p:cNvSpPr>
          <p:nvPr>
            <p:ph type="dt" sz="half" idx="10"/>
          </p:nvPr>
        </p:nvSpPr>
        <p:spPr/>
        <p:txBody>
          <a:bodyPr/>
          <a:lstStyle/>
          <a:p>
            <a:pPr>
              <a:defRPr/>
            </a:pPr>
            <a:endParaRPr lang="en-US" altLang="zh-CN" dirty="0"/>
          </a:p>
        </p:txBody>
      </p:sp>
      <p:sp>
        <p:nvSpPr>
          <p:cNvPr id="6" name="页脚占位符 5">
            <a:extLst>
              <a:ext uri="{FF2B5EF4-FFF2-40B4-BE49-F238E27FC236}">
                <a16:creationId xmlns:a16="http://schemas.microsoft.com/office/drawing/2014/main" id="{08E4FD18-A53F-4A8D-A0CE-A808C4F427BB}"/>
              </a:ext>
            </a:extLst>
          </p:cNvPr>
          <p:cNvSpPr>
            <a:spLocks noGrp="1"/>
          </p:cNvSpPr>
          <p:nvPr>
            <p:ph type="ftr" sz="quarter" idx="11"/>
          </p:nvPr>
        </p:nvSpPr>
        <p:spPr/>
        <p:txBody>
          <a:bodyPr/>
          <a:lstStyle/>
          <a:p>
            <a:pPr>
              <a:defRPr/>
            </a:pPr>
            <a:endParaRPr lang="en-US" altLang="zh-CN" dirty="0"/>
          </a:p>
        </p:txBody>
      </p:sp>
      <p:sp>
        <p:nvSpPr>
          <p:cNvPr id="7" name="灯片编号占位符 6">
            <a:extLst>
              <a:ext uri="{FF2B5EF4-FFF2-40B4-BE49-F238E27FC236}">
                <a16:creationId xmlns:a16="http://schemas.microsoft.com/office/drawing/2014/main" id="{44DCA506-BB27-4F59-A161-BC3AB2422945}"/>
              </a:ext>
            </a:extLst>
          </p:cNvPr>
          <p:cNvSpPr>
            <a:spLocks noGrp="1"/>
          </p:cNvSpPr>
          <p:nvPr>
            <p:ph type="sldNum" sz="quarter" idx="12"/>
          </p:nvPr>
        </p:nvSpPr>
        <p:spPr/>
        <p:txBody>
          <a:bodyPr/>
          <a:lstStyle/>
          <a:p>
            <a:fld id="{AD8F0DF7-5AAC-4ED9-9EC5-0FF4645297C6}" type="slidenum">
              <a:rPr lang="zh-CN" altLang="en-US" smtClean="0"/>
              <a:pPr/>
              <a:t>‹#›</a:t>
            </a:fld>
            <a:endParaRPr lang="zh-CN" altLang="en-US"/>
          </a:p>
        </p:txBody>
      </p:sp>
    </p:spTree>
    <p:extLst>
      <p:ext uri="{BB962C8B-B14F-4D97-AF65-F5344CB8AC3E}">
        <p14:creationId xmlns:p14="http://schemas.microsoft.com/office/powerpoint/2010/main" val="19101568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01FDBF-12E2-4F32-AB0D-947836E0973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883A64C-7B62-4757-BBC8-1A282ED9088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90D7E77-15B4-4AC9-9025-436541438685}"/>
              </a:ext>
            </a:extLst>
          </p:cNvPr>
          <p:cNvSpPr>
            <a:spLocks noGrp="1"/>
          </p:cNvSpPr>
          <p:nvPr>
            <p:ph type="dt" sz="half" idx="10"/>
          </p:nvPr>
        </p:nvSpPr>
        <p:spPr/>
        <p:txBody>
          <a:bodyPr/>
          <a:lstStyle/>
          <a:p>
            <a:pPr>
              <a:defRPr/>
            </a:pPr>
            <a:endParaRPr lang="en-US" altLang="zh-CN" dirty="0"/>
          </a:p>
        </p:txBody>
      </p:sp>
      <p:sp>
        <p:nvSpPr>
          <p:cNvPr id="5" name="页脚占位符 4">
            <a:extLst>
              <a:ext uri="{FF2B5EF4-FFF2-40B4-BE49-F238E27FC236}">
                <a16:creationId xmlns:a16="http://schemas.microsoft.com/office/drawing/2014/main" id="{9773B455-EB3B-4E93-994B-B9B11964D167}"/>
              </a:ext>
            </a:extLst>
          </p:cNvPr>
          <p:cNvSpPr>
            <a:spLocks noGrp="1"/>
          </p:cNvSpPr>
          <p:nvPr>
            <p:ph type="ftr" sz="quarter" idx="11"/>
          </p:nvPr>
        </p:nvSpPr>
        <p:spPr/>
        <p:txBody>
          <a:bodyPr/>
          <a:lstStyle/>
          <a:p>
            <a:pPr>
              <a:defRPr/>
            </a:pPr>
            <a:endParaRPr lang="en-US" altLang="zh-CN" dirty="0"/>
          </a:p>
        </p:txBody>
      </p:sp>
      <p:sp>
        <p:nvSpPr>
          <p:cNvPr id="6" name="灯片编号占位符 5">
            <a:extLst>
              <a:ext uri="{FF2B5EF4-FFF2-40B4-BE49-F238E27FC236}">
                <a16:creationId xmlns:a16="http://schemas.microsoft.com/office/drawing/2014/main" id="{D14AE78B-A855-4362-AF79-98E8946A87D1}"/>
              </a:ext>
            </a:extLst>
          </p:cNvPr>
          <p:cNvSpPr>
            <a:spLocks noGrp="1"/>
          </p:cNvSpPr>
          <p:nvPr>
            <p:ph type="sldNum" sz="quarter" idx="12"/>
          </p:nvPr>
        </p:nvSpPr>
        <p:spPr/>
        <p:txBody>
          <a:bodyPr/>
          <a:lstStyle/>
          <a:p>
            <a:fld id="{AD8F0DF7-5AAC-4ED9-9EC5-0FF4645297C6}" type="slidenum">
              <a:rPr lang="zh-CN" altLang="en-US" smtClean="0"/>
              <a:pPr/>
              <a:t>‹#›</a:t>
            </a:fld>
            <a:endParaRPr lang="zh-CN" altLang="en-US"/>
          </a:p>
        </p:txBody>
      </p:sp>
    </p:spTree>
    <p:extLst>
      <p:ext uri="{BB962C8B-B14F-4D97-AF65-F5344CB8AC3E}">
        <p14:creationId xmlns:p14="http://schemas.microsoft.com/office/powerpoint/2010/main" val="2583147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A9BAB0F-C95B-44FD-AE4B-2E91F90C59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F8F477-01E8-4524-8692-C336B07CC0A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085887D-9E68-4270-A827-37E475365F47}"/>
              </a:ext>
            </a:extLst>
          </p:cNvPr>
          <p:cNvSpPr>
            <a:spLocks noGrp="1"/>
          </p:cNvSpPr>
          <p:nvPr>
            <p:ph type="dt" sz="half" idx="10"/>
          </p:nvPr>
        </p:nvSpPr>
        <p:spPr/>
        <p:txBody>
          <a:bodyPr/>
          <a:lstStyle/>
          <a:p>
            <a:pPr>
              <a:defRPr/>
            </a:pPr>
            <a:endParaRPr lang="en-US" altLang="zh-CN" dirty="0"/>
          </a:p>
        </p:txBody>
      </p:sp>
      <p:sp>
        <p:nvSpPr>
          <p:cNvPr id="5" name="页脚占位符 4">
            <a:extLst>
              <a:ext uri="{FF2B5EF4-FFF2-40B4-BE49-F238E27FC236}">
                <a16:creationId xmlns:a16="http://schemas.microsoft.com/office/drawing/2014/main" id="{0BBC0F55-1AE7-48E5-B3C8-4E2AD7532C65}"/>
              </a:ext>
            </a:extLst>
          </p:cNvPr>
          <p:cNvSpPr>
            <a:spLocks noGrp="1"/>
          </p:cNvSpPr>
          <p:nvPr>
            <p:ph type="ftr" sz="quarter" idx="11"/>
          </p:nvPr>
        </p:nvSpPr>
        <p:spPr/>
        <p:txBody>
          <a:bodyPr/>
          <a:lstStyle/>
          <a:p>
            <a:pPr>
              <a:defRPr/>
            </a:pPr>
            <a:endParaRPr lang="en-US" altLang="zh-CN" dirty="0"/>
          </a:p>
        </p:txBody>
      </p:sp>
      <p:sp>
        <p:nvSpPr>
          <p:cNvPr id="6" name="灯片编号占位符 5">
            <a:extLst>
              <a:ext uri="{FF2B5EF4-FFF2-40B4-BE49-F238E27FC236}">
                <a16:creationId xmlns:a16="http://schemas.microsoft.com/office/drawing/2014/main" id="{62B5AA7E-57DB-4031-AFFA-37D68ADF79BF}"/>
              </a:ext>
            </a:extLst>
          </p:cNvPr>
          <p:cNvSpPr>
            <a:spLocks noGrp="1"/>
          </p:cNvSpPr>
          <p:nvPr>
            <p:ph type="sldNum" sz="quarter" idx="12"/>
          </p:nvPr>
        </p:nvSpPr>
        <p:spPr/>
        <p:txBody>
          <a:bodyPr/>
          <a:lstStyle/>
          <a:p>
            <a:fld id="{AD8F0DF7-5AAC-4ED9-9EC5-0FF4645297C6}" type="slidenum">
              <a:rPr lang="zh-CN" altLang="en-US" smtClean="0"/>
              <a:pPr/>
              <a:t>‹#›</a:t>
            </a:fld>
            <a:endParaRPr lang="zh-CN" altLang="en-US"/>
          </a:p>
        </p:txBody>
      </p:sp>
    </p:spTree>
    <p:extLst>
      <p:ext uri="{BB962C8B-B14F-4D97-AF65-F5344CB8AC3E}">
        <p14:creationId xmlns:p14="http://schemas.microsoft.com/office/powerpoint/2010/main" val="3721092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4000" b="1" cap="all"/>
            </a:lvl1pPr>
          </a:lstStyle>
          <a:p>
            <a:r>
              <a:rPr lang="en-US" altLang="zh-CN" noProof="1"/>
              <a:t>Click to edit Master title style</a:t>
            </a:r>
            <a:endParaRPr lang="en-US" noProof="1"/>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noProof="1"/>
              <a:t>Click to edit Master text styles</a:t>
            </a:r>
          </a:p>
        </p:txBody>
      </p:sp>
      <p:sp>
        <p:nvSpPr>
          <p:cNvPr id="4" name="Date Placeholder 3">
            <a:extLst>
              <a:ext uri="{FF2B5EF4-FFF2-40B4-BE49-F238E27FC236}">
                <a16:creationId xmlns:a16="http://schemas.microsoft.com/office/drawing/2014/main" id="{72B07D38-D820-4EB1-ADE5-E0E9FCB639B3}"/>
              </a:ext>
            </a:extLst>
          </p:cNvPr>
          <p:cNvSpPr>
            <a:spLocks noGrp="1"/>
          </p:cNvSpPr>
          <p:nvPr>
            <p:ph type="dt" sz="half" idx="10"/>
          </p:nvPr>
        </p:nvSpPr>
        <p:spPr/>
        <p:txBody>
          <a:bodyPr/>
          <a:lstStyle>
            <a:lvl1pPr>
              <a:defRPr/>
            </a:lvl1pPr>
          </a:lstStyle>
          <a:p>
            <a:pPr>
              <a:defRPr/>
            </a:pPr>
            <a:endParaRPr lang="en-US" altLang="zh-CN" dirty="0"/>
          </a:p>
        </p:txBody>
      </p:sp>
      <p:sp>
        <p:nvSpPr>
          <p:cNvPr id="5" name="Footer Placeholder 4">
            <a:extLst>
              <a:ext uri="{FF2B5EF4-FFF2-40B4-BE49-F238E27FC236}">
                <a16:creationId xmlns:a16="http://schemas.microsoft.com/office/drawing/2014/main" id="{2392BFE5-468F-4E69-8A2A-9AB638DA5142}"/>
              </a:ext>
            </a:extLst>
          </p:cNvPr>
          <p:cNvSpPr>
            <a:spLocks noGrp="1"/>
          </p:cNvSpPr>
          <p:nvPr>
            <p:ph type="ftr" sz="quarter" idx="11"/>
          </p:nvPr>
        </p:nvSpPr>
        <p:spPr/>
        <p:txBody>
          <a:bodyPr/>
          <a:lstStyle>
            <a:lvl1pPr>
              <a:defRPr/>
            </a:lvl1pPr>
          </a:lstStyle>
          <a:p>
            <a:pPr>
              <a:defRPr/>
            </a:pPr>
            <a:endParaRPr lang="en-US" altLang="zh-CN" dirty="0"/>
          </a:p>
        </p:txBody>
      </p:sp>
      <p:sp>
        <p:nvSpPr>
          <p:cNvPr id="6" name="Slide Number Placeholder 5">
            <a:extLst>
              <a:ext uri="{FF2B5EF4-FFF2-40B4-BE49-F238E27FC236}">
                <a16:creationId xmlns:a16="http://schemas.microsoft.com/office/drawing/2014/main" id="{70285C0E-58CF-489C-B8A5-E81BDC9B4BB1}"/>
              </a:ext>
            </a:extLst>
          </p:cNvPr>
          <p:cNvSpPr>
            <a:spLocks noGrp="1"/>
          </p:cNvSpPr>
          <p:nvPr>
            <p:ph type="sldNum" sz="quarter" idx="12"/>
          </p:nvPr>
        </p:nvSpPr>
        <p:spPr/>
        <p:txBody>
          <a:bodyPr/>
          <a:lstStyle>
            <a:lvl1pPr>
              <a:defRPr/>
            </a:lvl1pPr>
          </a:lstStyle>
          <a:p>
            <a:fld id="{B5AA2DF9-FCA8-4097-8635-3E8FDCAA0F15}" type="slidenum">
              <a:rPr lang="zh-CN" altLang="en-US"/>
              <a:pPr/>
              <a:t>‹#›</a:t>
            </a:fld>
            <a:endParaRPr lang="zh-CN" altLang="en-US"/>
          </a:p>
        </p:txBody>
      </p:sp>
    </p:spTree>
    <p:extLst>
      <p:ext uri="{BB962C8B-B14F-4D97-AF65-F5344CB8AC3E}">
        <p14:creationId xmlns:p14="http://schemas.microsoft.com/office/powerpoint/2010/main" val="14978386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noProof="1"/>
              <a:t>Click to edit Master title style</a:t>
            </a:r>
            <a:endParaRPr lang="en-US" noProof="1"/>
          </a:p>
        </p:txBody>
      </p:sp>
      <p:sp>
        <p:nvSpPr>
          <p:cNvPr id="3" name="Content Placeholder 2"/>
          <p:cNvSpPr>
            <a:spLocks noGrp="1"/>
          </p:cNvSpPr>
          <p:nvPr>
            <p:ph sz="half" idx="1"/>
          </p:nvPr>
        </p:nvSpPr>
        <p:spPr>
          <a:xfrm>
            <a:off x="609601"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noProof="1"/>
              <a:t>Click to edit Master text styles</a:t>
            </a:r>
          </a:p>
          <a:p>
            <a:pPr lvl="1"/>
            <a:r>
              <a:rPr lang="en-US" altLang="zh-CN" noProof="1"/>
              <a:t>Second level</a:t>
            </a:r>
          </a:p>
          <a:p>
            <a:pPr lvl="2"/>
            <a:r>
              <a:rPr lang="en-US" altLang="zh-CN" noProof="1"/>
              <a:t>Third level</a:t>
            </a:r>
          </a:p>
          <a:p>
            <a:pPr lvl="3"/>
            <a:r>
              <a:rPr lang="en-US" altLang="zh-CN" noProof="1"/>
              <a:t>Fourth level</a:t>
            </a:r>
          </a:p>
          <a:p>
            <a:pPr lvl="4"/>
            <a:r>
              <a:rPr lang="en-US" altLang="zh-CN" noProof="1"/>
              <a:t>Fifth level</a:t>
            </a:r>
            <a:endParaRPr lang="en-US" noProof="1"/>
          </a:p>
        </p:txBody>
      </p:sp>
      <p:sp>
        <p:nvSpPr>
          <p:cNvPr id="4" name="Content Placeholder 3"/>
          <p:cNvSpPr>
            <a:spLocks noGrp="1"/>
          </p:cNvSpPr>
          <p:nvPr>
            <p:ph sz="half" idx="2"/>
          </p:nvPr>
        </p:nvSpPr>
        <p:spPr>
          <a:xfrm>
            <a:off x="6197601"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noProof="1"/>
              <a:t>Click to edit Master text styles</a:t>
            </a:r>
          </a:p>
          <a:p>
            <a:pPr lvl="1"/>
            <a:r>
              <a:rPr lang="en-US" altLang="zh-CN" noProof="1"/>
              <a:t>Second level</a:t>
            </a:r>
          </a:p>
          <a:p>
            <a:pPr lvl="2"/>
            <a:r>
              <a:rPr lang="en-US" altLang="zh-CN" noProof="1"/>
              <a:t>Third level</a:t>
            </a:r>
          </a:p>
          <a:p>
            <a:pPr lvl="3"/>
            <a:r>
              <a:rPr lang="en-US" altLang="zh-CN" noProof="1"/>
              <a:t>Fourth level</a:t>
            </a:r>
          </a:p>
          <a:p>
            <a:pPr lvl="4"/>
            <a:r>
              <a:rPr lang="en-US" altLang="zh-CN" noProof="1"/>
              <a:t>Fifth level</a:t>
            </a:r>
            <a:endParaRPr lang="en-US" noProof="1"/>
          </a:p>
        </p:txBody>
      </p:sp>
      <p:sp>
        <p:nvSpPr>
          <p:cNvPr id="5" name="Date Placeholder 3">
            <a:extLst>
              <a:ext uri="{FF2B5EF4-FFF2-40B4-BE49-F238E27FC236}">
                <a16:creationId xmlns:a16="http://schemas.microsoft.com/office/drawing/2014/main" id="{5A82C114-0555-4476-89DF-8A4CF0AD9D39}"/>
              </a:ext>
            </a:extLst>
          </p:cNvPr>
          <p:cNvSpPr>
            <a:spLocks noGrp="1"/>
          </p:cNvSpPr>
          <p:nvPr>
            <p:ph type="dt" sz="half" idx="10"/>
          </p:nvPr>
        </p:nvSpPr>
        <p:spPr/>
        <p:txBody>
          <a:bodyPr/>
          <a:lstStyle>
            <a:lvl1pPr>
              <a:defRPr/>
            </a:lvl1pPr>
          </a:lstStyle>
          <a:p>
            <a:pPr>
              <a:defRPr/>
            </a:pPr>
            <a:endParaRPr lang="en-US" altLang="zh-CN" dirty="0"/>
          </a:p>
        </p:txBody>
      </p:sp>
      <p:sp>
        <p:nvSpPr>
          <p:cNvPr id="6" name="Footer Placeholder 4">
            <a:extLst>
              <a:ext uri="{FF2B5EF4-FFF2-40B4-BE49-F238E27FC236}">
                <a16:creationId xmlns:a16="http://schemas.microsoft.com/office/drawing/2014/main" id="{79E30837-9078-4D9E-9845-33464EF0E90D}"/>
              </a:ext>
            </a:extLst>
          </p:cNvPr>
          <p:cNvSpPr>
            <a:spLocks noGrp="1"/>
          </p:cNvSpPr>
          <p:nvPr>
            <p:ph type="ftr" sz="quarter" idx="11"/>
          </p:nvPr>
        </p:nvSpPr>
        <p:spPr/>
        <p:txBody>
          <a:bodyPr/>
          <a:lstStyle>
            <a:lvl1pPr>
              <a:defRPr/>
            </a:lvl1pPr>
          </a:lstStyle>
          <a:p>
            <a:pPr>
              <a:defRPr/>
            </a:pPr>
            <a:endParaRPr lang="en-US" altLang="zh-CN" dirty="0"/>
          </a:p>
        </p:txBody>
      </p:sp>
      <p:sp>
        <p:nvSpPr>
          <p:cNvPr id="7" name="Slide Number Placeholder 5">
            <a:extLst>
              <a:ext uri="{FF2B5EF4-FFF2-40B4-BE49-F238E27FC236}">
                <a16:creationId xmlns:a16="http://schemas.microsoft.com/office/drawing/2014/main" id="{A80BD60A-C6BB-46A4-8316-BC880F669BF4}"/>
              </a:ext>
            </a:extLst>
          </p:cNvPr>
          <p:cNvSpPr>
            <a:spLocks noGrp="1"/>
          </p:cNvSpPr>
          <p:nvPr>
            <p:ph type="sldNum" sz="quarter" idx="12"/>
          </p:nvPr>
        </p:nvSpPr>
        <p:spPr/>
        <p:txBody>
          <a:bodyPr/>
          <a:lstStyle>
            <a:lvl1pPr>
              <a:defRPr/>
            </a:lvl1pPr>
          </a:lstStyle>
          <a:p>
            <a:fld id="{8D2325F8-5500-45C9-8B08-5C9C63BC4931}" type="slidenum">
              <a:rPr lang="zh-CN" altLang="en-US"/>
              <a:pPr/>
              <a:t>‹#›</a:t>
            </a:fld>
            <a:endParaRPr lang="zh-CN" altLang="en-US"/>
          </a:p>
        </p:txBody>
      </p:sp>
    </p:spTree>
    <p:extLst>
      <p:ext uri="{BB962C8B-B14F-4D97-AF65-F5344CB8AC3E}">
        <p14:creationId xmlns:p14="http://schemas.microsoft.com/office/powerpoint/2010/main" val="31944953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noProof="1"/>
              <a:t>Click to edit Master title style</a:t>
            </a:r>
            <a:endParaRPr lang="en-US" noProof="1"/>
          </a:p>
        </p:txBody>
      </p:sp>
      <p:sp>
        <p:nvSpPr>
          <p:cNvPr id="3" name="Text Placeholder 2"/>
          <p:cNvSpPr>
            <a:spLocks noGrp="1"/>
          </p:cNvSpPr>
          <p:nvPr>
            <p:ph type="body" idx="1"/>
          </p:nvPr>
        </p:nvSpPr>
        <p:spPr>
          <a:xfrm>
            <a:off x="609600" y="1535113"/>
            <a:ext cx="538691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noProof="1"/>
              <a:t>Click to edit Master text styles</a:t>
            </a:r>
          </a:p>
        </p:txBody>
      </p:sp>
      <p:sp>
        <p:nvSpPr>
          <p:cNvPr id="4" name="Content Placeholder 3"/>
          <p:cNvSpPr>
            <a:spLocks noGrp="1"/>
          </p:cNvSpPr>
          <p:nvPr>
            <p:ph sz="half" idx="2"/>
          </p:nvPr>
        </p:nvSpPr>
        <p:spPr>
          <a:xfrm>
            <a:off x="609600" y="2174875"/>
            <a:ext cx="538691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noProof="1"/>
              <a:t>Click to edit Master text styles</a:t>
            </a:r>
          </a:p>
          <a:p>
            <a:pPr lvl="1"/>
            <a:r>
              <a:rPr lang="en-US" altLang="zh-CN" noProof="1"/>
              <a:t>Second level</a:t>
            </a:r>
          </a:p>
          <a:p>
            <a:pPr lvl="2"/>
            <a:r>
              <a:rPr lang="en-US" altLang="zh-CN" noProof="1"/>
              <a:t>Third level</a:t>
            </a:r>
          </a:p>
          <a:p>
            <a:pPr lvl="3"/>
            <a:r>
              <a:rPr lang="en-US" altLang="zh-CN" noProof="1"/>
              <a:t>Fourth level</a:t>
            </a:r>
          </a:p>
          <a:p>
            <a:pPr lvl="4"/>
            <a:r>
              <a:rPr lang="en-US" altLang="zh-CN" noProof="1"/>
              <a:t>Fifth level</a:t>
            </a:r>
            <a:endParaRPr lang="en-US" noProof="1"/>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noProof="1"/>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noProof="1"/>
              <a:t>Click to edit Master text styles</a:t>
            </a:r>
          </a:p>
          <a:p>
            <a:pPr lvl="1"/>
            <a:r>
              <a:rPr lang="en-US" altLang="zh-CN" noProof="1"/>
              <a:t>Second level</a:t>
            </a:r>
          </a:p>
          <a:p>
            <a:pPr lvl="2"/>
            <a:r>
              <a:rPr lang="en-US" altLang="zh-CN" noProof="1"/>
              <a:t>Third level</a:t>
            </a:r>
          </a:p>
          <a:p>
            <a:pPr lvl="3"/>
            <a:r>
              <a:rPr lang="en-US" altLang="zh-CN" noProof="1"/>
              <a:t>Fourth level</a:t>
            </a:r>
          </a:p>
          <a:p>
            <a:pPr lvl="4"/>
            <a:r>
              <a:rPr lang="en-US" altLang="zh-CN" noProof="1"/>
              <a:t>Fifth level</a:t>
            </a:r>
            <a:endParaRPr lang="en-US" noProof="1"/>
          </a:p>
        </p:txBody>
      </p:sp>
      <p:sp>
        <p:nvSpPr>
          <p:cNvPr id="7" name="Date Placeholder 3">
            <a:extLst>
              <a:ext uri="{FF2B5EF4-FFF2-40B4-BE49-F238E27FC236}">
                <a16:creationId xmlns:a16="http://schemas.microsoft.com/office/drawing/2014/main" id="{A6CDB0CB-D3C9-44E7-BB55-43C4BD4524AE}"/>
              </a:ext>
            </a:extLst>
          </p:cNvPr>
          <p:cNvSpPr>
            <a:spLocks noGrp="1"/>
          </p:cNvSpPr>
          <p:nvPr>
            <p:ph type="dt" sz="half" idx="10"/>
          </p:nvPr>
        </p:nvSpPr>
        <p:spPr/>
        <p:txBody>
          <a:bodyPr/>
          <a:lstStyle>
            <a:lvl1pPr>
              <a:defRPr/>
            </a:lvl1pPr>
          </a:lstStyle>
          <a:p>
            <a:pPr>
              <a:defRPr/>
            </a:pPr>
            <a:endParaRPr lang="en-US" altLang="zh-CN" dirty="0"/>
          </a:p>
        </p:txBody>
      </p:sp>
      <p:sp>
        <p:nvSpPr>
          <p:cNvPr id="8" name="Footer Placeholder 4">
            <a:extLst>
              <a:ext uri="{FF2B5EF4-FFF2-40B4-BE49-F238E27FC236}">
                <a16:creationId xmlns:a16="http://schemas.microsoft.com/office/drawing/2014/main" id="{5DD84840-20A9-492B-98E5-650151AADF26}"/>
              </a:ext>
            </a:extLst>
          </p:cNvPr>
          <p:cNvSpPr>
            <a:spLocks noGrp="1"/>
          </p:cNvSpPr>
          <p:nvPr>
            <p:ph type="ftr" sz="quarter" idx="11"/>
          </p:nvPr>
        </p:nvSpPr>
        <p:spPr/>
        <p:txBody>
          <a:bodyPr/>
          <a:lstStyle>
            <a:lvl1pPr>
              <a:defRPr/>
            </a:lvl1pPr>
          </a:lstStyle>
          <a:p>
            <a:pPr>
              <a:defRPr/>
            </a:pPr>
            <a:endParaRPr lang="en-US" altLang="zh-CN" dirty="0"/>
          </a:p>
        </p:txBody>
      </p:sp>
      <p:sp>
        <p:nvSpPr>
          <p:cNvPr id="9" name="Slide Number Placeholder 5">
            <a:extLst>
              <a:ext uri="{FF2B5EF4-FFF2-40B4-BE49-F238E27FC236}">
                <a16:creationId xmlns:a16="http://schemas.microsoft.com/office/drawing/2014/main" id="{E86C354C-077F-48DE-B915-B8DEDBBABAD3}"/>
              </a:ext>
            </a:extLst>
          </p:cNvPr>
          <p:cNvSpPr>
            <a:spLocks noGrp="1"/>
          </p:cNvSpPr>
          <p:nvPr>
            <p:ph type="sldNum" sz="quarter" idx="12"/>
          </p:nvPr>
        </p:nvSpPr>
        <p:spPr/>
        <p:txBody>
          <a:bodyPr/>
          <a:lstStyle>
            <a:lvl1pPr>
              <a:defRPr/>
            </a:lvl1pPr>
          </a:lstStyle>
          <a:p>
            <a:fld id="{3F278435-7067-43E6-B030-37C0A207CBE3}" type="slidenum">
              <a:rPr lang="zh-CN" altLang="en-US"/>
              <a:pPr/>
              <a:t>‹#›</a:t>
            </a:fld>
            <a:endParaRPr lang="zh-CN" altLang="en-US"/>
          </a:p>
        </p:txBody>
      </p:sp>
    </p:spTree>
    <p:extLst>
      <p:ext uri="{BB962C8B-B14F-4D97-AF65-F5344CB8AC3E}">
        <p14:creationId xmlns:p14="http://schemas.microsoft.com/office/powerpoint/2010/main" val="2347394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noProof="1"/>
              <a:t>Click to edit Master title style</a:t>
            </a:r>
            <a:endParaRPr lang="en-US" noProof="1"/>
          </a:p>
        </p:txBody>
      </p:sp>
      <p:sp>
        <p:nvSpPr>
          <p:cNvPr id="3" name="Date Placeholder 3">
            <a:extLst>
              <a:ext uri="{FF2B5EF4-FFF2-40B4-BE49-F238E27FC236}">
                <a16:creationId xmlns:a16="http://schemas.microsoft.com/office/drawing/2014/main" id="{3D2CA4D6-273E-4A7C-922D-B822C616BE3C}"/>
              </a:ext>
            </a:extLst>
          </p:cNvPr>
          <p:cNvSpPr>
            <a:spLocks noGrp="1"/>
          </p:cNvSpPr>
          <p:nvPr>
            <p:ph type="dt" sz="half" idx="10"/>
          </p:nvPr>
        </p:nvSpPr>
        <p:spPr/>
        <p:txBody>
          <a:bodyPr/>
          <a:lstStyle>
            <a:lvl1pPr>
              <a:defRPr/>
            </a:lvl1pPr>
          </a:lstStyle>
          <a:p>
            <a:pPr>
              <a:defRPr/>
            </a:pPr>
            <a:endParaRPr lang="en-US" altLang="zh-CN" dirty="0"/>
          </a:p>
        </p:txBody>
      </p:sp>
      <p:sp>
        <p:nvSpPr>
          <p:cNvPr id="4" name="Footer Placeholder 4">
            <a:extLst>
              <a:ext uri="{FF2B5EF4-FFF2-40B4-BE49-F238E27FC236}">
                <a16:creationId xmlns:a16="http://schemas.microsoft.com/office/drawing/2014/main" id="{6CEFE864-63DF-4719-8487-BD4514079937}"/>
              </a:ext>
            </a:extLst>
          </p:cNvPr>
          <p:cNvSpPr>
            <a:spLocks noGrp="1"/>
          </p:cNvSpPr>
          <p:nvPr>
            <p:ph type="ftr" sz="quarter" idx="11"/>
          </p:nvPr>
        </p:nvSpPr>
        <p:spPr/>
        <p:txBody>
          <a:bodyPr/>
          <a:lstStyle>
            <a:lvl1pPr>
              <a:defRPr/>
            </a:lvl1pPr>
          </a:lstStyle>
          <a:p>
            <a:pPr>
              <a:defRPr/>
            </a:pPr>
            <a:endParaRPr lang="en-US" altLang="zh-CN" dirty="0"/>
          </a:p>
        </p:txBody>
      </p:sp>
      <p:sp>
        <p:nvSpPr>
          <p:cNvPr id="5" name="Slide Number Placeholder 5">
            <a:extLst>
              <a:ext uri="{FF2B5EF4-FFF2-40B4-BE49-F238E27FC236}">
                <a16:creationId xmlns:a16="http://schemas.microsoft.com/office/drawing/2014/main" id="{DC985DC4-280B-406D-B25A-BC6B1E21A299}"/>
              </a:ext>
            </a:extLst>
          </p:cNvPr>
          <p:cNvSpPr>
            <a:spLocks noGrp="1"/>
          </p:cNvSpPr>
          <p:nvPr>
            <p:ph type="sldNum" sz="quarter" idx="12"/>
          </p:nvPr>
        </p:nvSpPr>
        <p:spPr/>
        <p:txBody>
          <a:bodyPr/>
          <a:lstStyle>
            <a:lvl1pPr>
              <a:defRPr/>
            </a:lvl1pPr>
          </a:lstStyle>
          <a:p>
            <a:fld id="{442635F8-6DB8-4203-A6CB-400A6285007D}" type="slidenum">
              <a:rPr lang="zh-CN" altLang="en-US"/>
              <a:pPr/>
              <a:t>‹#›</a:t>
            </a:fld>
            <a:endParaRPr lang="zh-CN" altLang="en-US"/>
          </a:p>
        </p:txBody>
      </p:sp>
    </p:spTree>
    <p:extLst>
      <p:ext uri="{BB962C8B-B14F-4D97-AF65-F5344CB8AC3E}">
        <p14:creationId xmlns:p14="http://schemas.microsoft.com/office/powerpoint/2010/main" val="2431253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31D23593-E707-41B7-BADA-F79AC239262D}"/>
              </a:ext>
            </a:extLst>
          </p:cNvPr>
          <p:cNvSpPr>
            <a:spLocks noGrp="1"/>
          </p:cNvSpPr>
          <p:nvPr>
            <p:ph type="dt" sz="half" idx="10"/>
          </p:nvPr>
        </p:nvSpPr>
        <p:spPr/>
        <p:txBody>
          <a:bodyPr/>
          <a:lstStyle>
            <a:lvl1pPr>
              <a:defRPr/>
            </a:lvl1pPr>
          </a:lstStyle>
          <a:p>
            <a:pPr>
              <a:defRPr/>
            </a:pPr>
            <a:endParaRPr lang="en-US" altLang="zh-CN" dirty="0"/>
          </a:p>
        </p:txBody>
      </p:sp>
      <p:sp>
        <p:nvSpPr>
          <p:cNvPr id="3" name="Footer Placeholder 4">
            <a:extLst>
              <a:ext uri="{FF2B5EF4-FFF2-40B4-BE49-F238E27FC236}">
                <a16:creationId xmlns:a16="http://schemas.microsoft.com/office/drawing/2014/main" id="{1241A13E-9F4A-4C50-98BB-07D3B36BA432}"/>
              </a:ext>
            </a:extLst>
          </p:cNvPr>
          <p:cNvSpPr>
            <a:spLocks noGrp="1"/>
          </p:cNvSpPr>
          <p:nvPr>
            <p:ph type="ftr" sz="quarter" idx="11"/>
          </p:nvPr>
        </p:nvSpPr>
        <p:spPr/>
        <p:txBody>
          <a:bodyPr/>
          <a:lstStyle>
            <a:lvl1pPr>
              <a:defRPr/>
            </a:lvl1pPr>
          </a:lstStyle>
          <a:p>
            <a:pPr>
              <a:defRPr/>
            </a:pPr>
            <a:endParaRPr lang="en-US" altLang="zh-CN" dirty="0"/>
          </a:p>
        </p:txBody>
      </p:sp>
      <p:sp>
        <p:nvSpPr>
          <p:cNvPr id="4" name="Slide Number Placeholder 5">
            <a:extLst>
              <a:ext uri="{FF2B5EF4-FFF2-40B4-BE49-F238E27FC236}">
                <a16:creationId xmlns:a16="http://schemas.microsoft.com/office/drawing/2014/main" id="{EE0BE3E1-473E-4B57-9734-D16BA231B154}"/>
              </a:ext>
            </a:extLst>
          </p:cNvPr>
          <p:cNvSpPr>
            <a:spLocks noGrp="1"/>
          </p:cNvSpPr>
          <p:nvPr>
            <p:ph type="sldNum" sz="quarter" idx="12"/>
          </p:nvPr>
        </p:nvSpPr>
        <p:spPr/>
        <p:txBody>
          <a:bodyPr/>
          <a:lstStyle>
            <a:lvl1pPr>
              <a:defRPr/>
            </a:lvl1pPr>
          </a:lstStyle>
          <a:p>
            <a:fld id="{975FE7DE-35F4-4AA8-B549-B85B9B819558}" type="slidenum">
              <a:rPr lang="zh-CN" altLang="en-US"/>
              <a:pPr/>
              <a:t>‹#›</a:t>
            </a:fld>
            <a:endParaRPr lang="zh-CN" altLang="en-US"/>
          </a:p>
        </p:txBody>
      </p:sp>
    </p:spTree>
    <p:extLst>
      <p:ext uri="{BB962C8B-B14F-4D97-AF65-F5344CB8AC3E}">
        <p14:creationId xmlns:p14="http://schemas.microsoft.com/office/powerpoint/2010/main" val="3837411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ltLang="zh-CN" noProof="1"/>
              <a:t>Click to edit Master title style</a:t>
            </a:r>
            <a:endParaRPr lang="en-US" noProof="1"/>
          </a:p>
        </p:txBody>
      </p:sp>
      <p:sp>
        <p:nvSpPr>
          <p:cNvPr id="3" name="Content Placeholder 2"/>
          <p:cNvSpPr>
            <a:spLocks noGrp="1"/>
          </p:cNvSpPr>
          <p:nvPr>
            <p:ph idx="1"/>
          </p:nvPr>
        </p:nvSpPr>
        <p:spPr>
          <a:xfrm>
            <a:off x="4766734" y="2730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noProof="1"/>
              <a:t>Click to edit Master text styles</a:t>
            </a:r>
          </a:p>
          <a:p>
            <a:pPr lvl="1"/>
            <a:r>
              <a:rPr lang="en-US" altLang="zh-CN" noProof="1"/>
              <a:t>Second level</a:t>
            </a:r>
          </a:p>
          <a:p>
            <a:pPr lvl="2"/>
            <a:r>
              <a:rPr lang="en-US" altLang="zh-CN" noProof="1"/>
              <a:t>Third level</a:t>
            </a:r>
          </a:p>
          <a:p>
            <a:pPr lvl="3"/>
            <a:r>
              <a:rPr lang="en-US" altLang="zh-CN" noProof="1"/>
              <a:t>Fourth level</a:t>
            </a:r>
          </a:p>
          <a:p>
            <a:pPr lvl="4"/>
            <a:r>
              <a:rPr lang="en-US" altLang="zh-CN" noProof="1"/>
              <a:t>Fifth level</a:t>
            </a:r>
            <a:endParaRPr lang="en-US" noProof="1"/>
          </a:p>
        </p:txBody>
      </p:sp>
      <p:sp>
        <p:nvSpPr>
          <p:cNvPr id="4" name="Text Placeholder 3"/>
          <p:cNvSpPr>
            <a:spLocks noGrp="1"/>
          </p:cNvSpPr>
          <p:nvPr>
            <p:ph type="body" sz="half" idx="2"/>
          </p:nvPr>
        </p:nvSpPr>
        <p:spPr>
          <a:xfrm>
            <a:off x="609601"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noProof="1"/>
              <a:t>Click to edit Master text styles</a:t>
            </a:r>
          </a:p>
        </p:txBody>
      </p:sp>
      <p:sp>
        <p:nvSpPr>
          <p:cNvPr id="5" name="Date Placeholder 3">
            <a:extLst>
              <a:ext uri="{FF2B5EF4-FFF2-40B4-BE49-F238E27FC236}">
                <a16:creationId xmlns:a16="http://schemas.microsoft.com/office/drawing/2014/main" id="{675E882D-074F-4702-8193-24042F61CAD9}"/>
              </a:ext>
            </a:extLst>
          </p:cNvPr>
          <p:cNvSpPr>
            <a:spLocks noGrp="1"/>
          </p:cNvSpPr>
          <p:nvPr>
            <p:ph type="dt" sz="half" idx="10"/>
          </p:nvPr>
        </p:nvSpPr>
        <p:spPr/>
        <p:txBody>
          <a:bodyPr/>
          <a:lstStyle>
            <a:lvl1pPr>
              <a:defRPr/>
            </a:lvl1pPr>
          </a:lstStyle>
          <a:p>
            <a:pPr>
              <a:defRPr/>
            </a:pPr>
            <a:endParaRPr lang="en-US" altLang="zh-CN" dirty="0"/>
          </a:p>
        </p:txBody>
      </p:sp>
      <p:sp>
        <p:nvSpPr>
          <p:cNvPr id="6" name="Footer Placeholder 4">
            <a:extLst>
              <a:ext uri="{FF2B5EF4-FFF2-40B4-BE49-F238E27FC236}">
                <a16:creationId xmlns:a16="http://schemas.microsoft.com/office/drawing/2014/main" id="{702979D1-3F5B-40EB-AC5B-E6B4EC6856B7}"/>
              </a:ext>
            </a:extLst>
          </p:cNvPr>
          <p:cNvSpPr>
            <a:spLocks noGrp="1"/>
          </p:cNvSpPr>
          <p:nvPr>
            <p:ph type="ftr" sz="quarter" idx="11"/>
          </p:nvPr>
        </p:nvSpPr>
        <p:spPr/>
        <p:txBody>
          <a:bodyPr/>
          <a:lstStyle>
            <a:lvl1pPr>
              <a:defRPr/>
            </a:lvl1pPr>
          </a:lstStyle>
          <a:p>
            <a:pPr>
              <a:defRPr/>
            </a:pPr>
            <a:endParaRPr lang="en-US" altLang="zh-CN" dirty="0"/>
          </a:p>
        </p:txBody>
      </p:sp>
      <p:sp>
        <p:nvSpPr>
          <p:cNvPr id="7" name="Slide Number Placeholder 5">
            <a:extLst>
              <a:ext uri="{FF2B5EF4-FFF2-40B4-BE49-F238E27FC236}">
                <a16:creationId xmlns:a16="http://schemas.microsoft.com/office/drawing/2014/main" id="{5CDF57DE-041F-4CDD-9A82-CE580F4EED3B}"/>
              </a:ext>
            </a:extLst>
          </p:cNvPr>
          <p:cNvSpPr>
            <a:spLocks noGrp="1"/>
          </p:cNvSpPr>
          <p:nvPr>
            <p:ph type="sldNum" sz="quarter" idx="12"/>
          </p:nvPr>
        </p:nvSpPr>
        <p:spPr/>
        <p:txBody>
          <a:bodyPr/>
          <a:lstStyle>
            <a:lvl1pPr>
              <a:defRPr/>
            </a:lvl1pPr>
          </a:lstStyle>
          <a:p>
            <a:fld id="{5168C299-C332-4BD0-864F-FE93304D974E}" type="slidenum">
              <a:rPr lang="zh-CN" altLang="en-US"/>
              <a:pPr/>
              <a:t>‹#›</a:t>
            </a:fld>
            <a:endParaRPr lang="zh-CN" altLang="en-US"/>
          </a:p>
        </p:txBody>
      </p:sp>
    </p:spTree>
    <p:extLst>
      <p:ext uri="{BB962C8B-B14F-4D97-AF65-F5344CB8AC3E}">
        <p14:creationId xmlns:p14="http://schemas.microsoft.com/office/powerpoint/2010/main" val="2498370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ltLang="zh-CN" noProof="1"/>
              <a:t>Click to edit Master title style</a:t>
            </a:r>
            <a:endParaRPr lang="en-US" noProof="1"/>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CN" noProof="0" dirty="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noProof="1"/>
              <a:t>Click to edit Master text styles</a:t>
            </a:r>
          </a:p>
        </p:txBody>
      </p:sp>
      <p:sp>
        <p:nvSpPr>
          <p:cNvPr id="5" name="Date Placeholder 3">
            <a:extLst>
              <a:ext uri="{FF2B5EF4-FFF2-40B4-BE49-F238E27FC236}">
                <a16:creationId xmlns:a16="http://schemas.microsoft.com/office/drawing/2014/main" id="{A6D7EFF9-98D0-4C41-BCD8-C34040B95564}"/>
              </a:ext>
            </a:extLst>
          </p:cNvPr>
          <p:cNvSpPr>
            <a:spLocks noGrp="1"/>
          </p:cNvSpPr>
          <p:nvPr>
            <p:ph type="dt" sz="half" idx="10"/>
          </p:nvPr>
        </p:nvSpPr>
        <p:spPr/>
        <p:txBody>
          <a:bodyPr/>
          <a:lstStyle>
            <a:lvl1pPr>
              <a:defRPr/>
            </a:lvl1pPr>
          </a:lstStyle>
          <a:p>
            <a:pPr>
              <a:defRPr/>
            </a:pPr>
            <a:endParaRPr lang="en-US" altLang="zh-CN" dirty="0"/>
          </a:p>
        </p:txBody>
      </p:sp>
      <p:sp>
        <p:nvSpPr>
          <p:cNvPr id="6" name="Footer Placeholder 4">
            <a:extLst>
              <a:ext uri="{FF2B5EF4-FFF2-40B4-BE49-F238E27FC236}">
                <a16:creationId xmlns:a16="http://schemas.microsoft.com/office/drawing/2014/main" id="{0A4D9565-F1AA-48EB-9BD3-D81C2B9D7D86}"/>
              </a:ext>
            </a:extLst>
          </p:cNvPr>
          <p:cNvSpPr>
            <a:spLocks noGrp="1"/>
          </p:cNvSpPr>
          <p:nvPr>
            <p:ph type="ftr" sz="quarter" idx="11"/>
          </p:nvPr>
        </p:nvSpPr>
        <p:spPr/>
        <p:txBody>
          <a:bodyPr/>
          <a:lstStyle>
            <a:lvl1pPr>
              <a:defRPr/>
            </a:lvl1pPr>
          </a:lstStyle>
          <a:p>
            <a:pPr>
              <a:defRPr/>
            </a:pPr>
            <a:endParaRPr lang="en-US" altLang="zh-CN" dirty="0"/>
          </a:p>
        </p:txBody>
      </p:sp>
      <p:sp>
        <p:nvSpPr>
          <p:cNvPr id="7" name="Slide Number Placeholder 5">
            <a:extLst>
              <a:ext uri="{FF2B5EF4-FFF2-40B4-BE49-F238E27FC236}">
                <a16:creationId xmlns:a16="http://schemas.microsoft.com/office/drawing/2014/main" id="{76E79694-6D54-4F54-945F-DB0AC19DCAC6}"/>
              </a:ext>
            </a:extLst>
          </p:cNvPr>
          <p:cNvSpPr>
            <a:spLocks noGrp="1"/>
          </p:cNvSpPr>
          <p:nvPr>
            <p:ph type="sldNum" sz="quarter" idx="12"/>
          </p:nvPr>
        </p:nvSpPr>
        <p:spPr/>
        <p:txBody>
          <a:bodyPr/>
          <a:lstStyle>
            <a:lvl1pPr>
              <a:defRPr/>
            </a:lvl1pPr>
          </a:lstStyle>
          <a:p>
            <a:fld id="{2726EF5B-2E7B-42FF-B7FD-87603C900F36}" type="slidenum">
              <a:rPr lang="zh-CN" altLang="en-US"/>
              <a:pPr/>
              <a:t>‹#›</a:t>
            </a:fld>
            <a:endParaRPr lang="zh-CN" altLang="en-US"/>
          </a:p>
        </p:txBody>
      </p:sp>
    </p:spTree>
    <p:extLst>
      <p:ext uri="{BB962C8B-B14F-4D97-AF65-F5344CB8AC3E}">
        <p14:creationId xmlns:p14="http://schemas.microsoft.com/office/powerpoint/2010/main" val="1856987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3314" name="Title Placeholder 1">
            <a:extLst>
              <a:ext uri="{FF2B5EF4-FFF2-40B4-BE49-F238E27FC236}">
                <a16:creationId xmlns:a16="http://schemas.microsoft.com/office/drawing/2014/main" id="{F46C1F92-C3BE-4A5A-97E6-AF14328CC767}"/>
              </a:ext>
            </a:extLst>
          </p:cNvPr>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3315" name="Text Placeholder 2">
            <a:extLst>
              <a:ext uri="{FF2B5EF4-FFF2-40B4-BE49-F238E27FC236}">
                <a16:creationId xmlns:a16="http://schemas.microsoft.com/office/drawing/2014/main" id="{D68AA5D7-627D-45B4-BC23-6DD133B8B382}"/>
              </a:ext>
            </a:extLst>
          </p:cNvPr>
          <p:cNvSpPr>
            <a:spLocks noGrp="1" noChangeArrowheads="1"/>
          </p:cNvSpPr>
          <p:nvPr>
            <p:ph type="body" idx="4294967295"/>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a:extLst>
              <a:ext uri="{FF2B5EF4-FFF2-40B4-BE49-F238E27FC236}">
                <a16:creationId xmlns:a16="http://schemas.microsoft.com/office/drawing/2014/main" id="{A7368E26-4552-496E-9885-D1070FCB1FBA}"/>
              </a:ext>
            </a:extLst>
          </p:cNvPr>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hangingPunct="1">
              <a:defRPr kumimoji="1" sz="1200">
                <a:solidFill>
                  <a:schemeClr val="tx1">
                    <a:tint val="75000"/>
                  </a:schemeClr>
                </a:solidFill>
                <a:latin typeface="Times New Roman" panose="02020603050405020304" pitchFamily="18" charset="0"/>
              </a:defRPr>
            </a:lvl1pPr>
          </a:lstStyle>
          <a:p>
            <a:pPr>
              <a:defRPr/>
            </a:pPr>
            <a:endParaRPr lang="en-US" altLang="zh-CN" dirty="0"/>
          </a:p>
        </p:txBody>
      </p:sp>
      <p:sp>
        <p:nvSpPr>
          <p:cNvPr id="5" name="Footer Placeholder 4">
            <a:extLst>
              <a:ext uri="{FF2B5EF4-FFF2-40B4-BE49-F238E27FC236}">
                <a16:creationId xmlns:a16="http://schemas.microsoft.com/office/drawing/2014/main" id="{AFCC7C6F-E6AC-4DE1-B872-0414D463A26C}"/>
              </a:ext>
            </a:extLst>
          </p:cNvPr>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hangingPunct="1">
              <a:defRPr kumimoji="1" sz="1200">
                <a:solidFill>
                  <a:schemeClr val="tx1">
                    <a:tint val="75000"/>
                  </a:schemeClr>
                </a:solidFill>
                <a:latin typeface="Times New Roman" panose="02020603050405020304" pitchFamily="18" charset="0"/>
              </a:defRPr>
            </a:lvl1pPr>
          </a:lstStyle>
          <a:p>
            <a:pPr>
              <a:defRPr/>
            </a:pPr>
            <a:endParaRPr lang="en-US" altLang="zh-CN" dirty="0"/>
          </a:p>
        </p:txBody>
      </p:sp>
      <p:sp>
        <p:nvSpPr>
          <p:cNvPr id="6" name="Slide Number Placeholder 5">
            <a:extLst>
              <a:ext uri="{FF2B5EF4-FFF2-40B4-BE49-F238E27FC236}">
                <a16:creationId xmlns:a16="http://schemas.microsoft.com/office/drawing/2014/main" id="{4BC5FD4B-CBC8-49C1-98D8-FB4410D592C9}"/>
              </a:ext>
            </a:extLst>
          </p:cNvPr>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AD8F0DF7-5AAC-4ED9-9EC5-0FF4645297C6}" type="slidenum">
              <a:rPr lang="zh-CN" altLang="en-US"/>
              <a:pPr/>
              <a:t>‹#›</a:t>
            </a:fld>
            <a:endParaRPr lang="zh-CN" altLang="en-US"/>
          </a:p>
        </p:txBody>
      </p:sp>
      <p:grpSp>
        <p:nvGrpSpPr>
          <p:cNvPr id="13319" name="组合 9">
            <a:extLst>
              <a:ext uri="{FF2B5EF4-FFF2-40B4-BE49-F238E27FC236}">
                <a16:creationId xmlns:a16="http://schemas.microsoft.com/office/drawing/2014/main" id="{22116F0F-9071-4B9A-B09F-95AC63FB7F56}"/>
              </a:ext>
            </a:extLst>
          </p:cNvPr>
          <p:cNvGrpSpPr>
            <a:grpSpLocks/>
          </p:cNvGrpSpPr>
          <p:nvPr/>
        </p:nvGrpSpPr>
        <p:grpSpPr bwMode="auto">
          <a:xfrm>
            <a:off x="-1882" y="-12700"/>
            <a:ext cx="12193882" cy="6897688"/>
            <a:chOff x="-1588" y="-12700"/>
            <a:chExt cx="9146151" cy="6898084"/>
          </a:xfrm>
        </p:grpSpPr>
        <p:sp>
          <p:nvSpPr>
            <p:cNvPr id="12" name="Freeform 3">
              <a:extLst>
                <a:ext uri="{FF2B5EF4-FFF2-40B4-BE49-F238E27FC236}">
                  <a16:creationId xmlns:a16="http://schemas.microsoft.com/office/drawing/2014/main" id="{56AF3E01-7FF7-4D1A-AB9B-FFD68E4F1B25}"/>
                </a:ext>
              </a:extLst>
            </p:cNvPr>
            <p:cNvSpPr/>
            <p:nvPr/>
          </p:nvSpPr>
          <p:spPr>
            <a:xfrm>
              <a:off x="-176" y="-12700"/>
              <a:ext cx="9144739" cy="6858394"/>
            </a:xfrm>
            <a:custGeom>
              <a:avLst/>
              <a:gdLst>
                <a:gd name="connsiteX0" fmla="*/ 0 w 9144000"/>
                <a:gd name="connsiteY0" fmla="*/ 0 h 6858000"/>
                <a:gd name="connsiteX1" fmla="*/ 0 w 9144000"/>
                <a:gd name="connsiteY1" fmla="*/ 6857999 h 6858000"/>
                <a:gd name="connsiteX2" fmla="*/ 9143999 w 9144000"/>
                <a:gd name="connsiteY2" fmla="*/ 6857999 h 6858000"/>
                <a:gd name="connsiteX3" fmla="*/ 9143999 w 9144000"/>
                <a:gd name="connsiteY3" fmla="*/ 0 h 6858000"/>
                <a:gd name="connsiteX4" fmla="*/ 0 w 9144000"/>
                <a:gd name="connsiteY4" fmla="*/ 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0"/>
                  </a:moveTo>
                  <a:lnTo>
                    <a:pt x="0" y="6857999"/>
                  </a:lnTo>
                  <a:lnTo>
                    <a:pt x="9143999" y="6857999"/>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kumimoji="1" lang="zh-CN" altLang="en-US" sz="1800" dirty="0"/>
            </a:p>
          </p:txBody>
        </p:sp>
        <p:pic>
          <p:nvPicPr>
            <p:cNvPr id="13321" name="图片 13">
              <a:extLst>
                <a:ext uri="{FF2B5EF4-FFF2-40B4-BE49-F238E27FC236}">
                  <a16:creationId xmlns:a16="http://schemas.microsoft.com/office/drawing/2014/main" id="{C2621163-EC9B-4F61-BB12-E70F569A0C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88" y="3227784"/>
              <a:ext cx="91440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4501573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C257289-691C-4CED-A747-E66CC1F612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1D431A1-5EEB-46DF-9D07-62805E9DB5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81E1337-2B5F-4FC7-894B-16A84AA758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ltLang="zh-CN" dirty="0"/>
          </a:p>
        </p:txBody>
      </p:sp>
      <p:sp>
        <p:nvSpPr>
          <p:cNvPr id="5" name="页脚占位符 4">
            <a:extLst>
              <a:ext uri="{FF2B5EF4-FFF2-40B4-BE49-F238E27FC236}">
                <a16:creationId xmlns:a16="http://schemas.microsoft.com/office/drawing/2014/main" id="{08061E01-70BE-4A40-8EB2-B532A11E1F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ltLang="zh-CN" dirty="0"/>
          </a:p>
        </p:txBody>
      </p:sp>
      <p:sp>
        <p:nvSpPr>
          <p:cNvPr id="6" name="灯片编号占位符 5">
            <a:extLst>
              <a:ext uri="{FF2B5EF4-FFF2-40B4-BE49-F238E27FC236}">
                <a16:creationId xmlns:a16="http://schemas.microsoft.com/office/drawing/2014/main" id="{DE45971C-FEAE-448D-91AA-2062951B6C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8F0DF7-5AAC-4ED9-9EC5-0FF4645297C6}" type="slidenum">
              <a:rPr lang="zh-CN" altLang="en-US" smtClean="0"/>
              <a:pPr/>
              <a:t>‹#›</a:t>
            </a:fld>
            <a:endParaRPr lang="zh-CN" altLang="en-US"/>
          </a:p>
        </p:txBody>
      </p:sp>
    </p:spTree>
    <p:extLst>
      <p:ext uri="{BB962C8B-B14F-4D97-AF65-F5344CB8AC3E}">
        <p14:creationId xmlns:p14="http://schemas.microsoft.com/office/powerpoint/2010/main" val="218798300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notesSlide" Target="../notesSlides/notesSlide19.xml"/><Relationship Id="rId7" Type="http://schemas.openxmlformats.org/officeDocument/2006/relationships/oleObject" Target="../embeddings/oleObject2.bin"/><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12.wmf"/><Relationship Id="rId5" Type="http://schemas.openxmlformats.org/officeDocument/2006/relationships/oleObject" Target="../embeddings/oleObject1.bin"/><Relationship Id="rId4" Type="http://schemas.openxmlformats.org/officeDocument/2006/relationships/image" Target="../media/image14.jpe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80.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29.jp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29.jpg"/></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70.png"/><Relationship Id="rId7" Type="http://schemas.openxmlformats.org/officeDocument/2006/relationships/image" Target="../media/image31.wmf"/><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280.pn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CEF98BC-17F1-4531-82A5-3BA50EE19AB6}"/>
              </a:ext>
            </a:extLst>
          </p:cNvPr>
          <p:cNvSpPr/>
          <p:nvPr/>
        </p:nvSpPr>
        <p:spPr>
          <a:xfrm>
            <a:off x="-17145" y="-635"/>
            <a:ext cx="12209145" cy="160528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a:defRPr/>
            </a:pPr>
            <a:endParaRPr lang="zh-CN" altLang="en-US"/>
          </a:p>
        </p:txBody>
      </p:sp>
      <p:pic>
        <p:nvPicPr>
          <p:cNvPr id="5" name="图片 4">
            <a:extLst>
              <a:ext uri="{FF2B5EF4-FFF2-40B4-BE49-F238E27FC236}">
                <a16:creationId xmlns:a16="http://schemas.microsoft.com/office/drawing/2014/main" id="{4B9C5E16-D6A6-46E3-84F5-CB062BA82A14}"/>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Photocopy detail="2"/>
                    </a14:imgEffect>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14607" y="397287"/>
            <a:ext cx="3508984" cy="663607"/>
          </a:xfrm>
          <a:prstGeom prst="rect">
            <a:avLst/>
          </a:prstGeom>
        </p:spPr>
      </p:pic>
      <p:sp>
        <p:nvSpPr>
          <p:cNvPr id="7" name="Rectangle 2">
            <a:extLst>
              <a:ext uri="{FF2B5EF4-FFF2-40B4-BE49-F238E27FC236}">
                <a16:creationId xmlns:a16="http://schemas.microsoft.com/office/drawing/2014/main" id="{98B7DE41-D965-4732-8423-69DBE57C8080}"/>
              </a:ext>
            </a:extLst>
          </p:cNvPr>
          <p:cNvSpPr txBox="1">
            <a:spLocks noChangeArrowheads="1"/>
          </p:cNvSpPr>
          <p:nvPr/>
        </p:nvSpPr>
        <p:spPr bwMode="auto">
          <a:xfrm>
            <a:off x="2036805" y="2206110"/>
            <a:ext cx="7772400"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r>
              <a:rPr lang="zh-CN" altLang="ru-RU" sz="8000" b="1" dirty="0">
                <a:latin typeface="楷体" panose="02010609060101010101" pitchFamily="49" charset="-122"/>
                <a:ea typeface="楷体" panose="02010609060101010101" pitchFamily="49" charset="-122"/>
              </a:rPr>
              <a:t>随</a:t>
            </a:r>
            <a:r>
              <a:rPr lang="en-US" altLang="zh-CN" sz="8000" b="1" dirty="0">
                <a:latin typeface="楷体" panose="02010609060101010101" pitchFamily="49" charset="-122"/>
                <a:ea typeface="楷体" panose="02010609060101010101" pitchFamily="49" charset="-122"/>
              </a:rPr>
              <a:t> </a:t>
            </a:r>
            <a:r>
              <a:rPr lang="zh-CN" altLang="ru-RU" sz="8000" b="1" dirty="0">
                <a:latin typeface="楷体" panose="02010609060101010101" pitchFamily="49" charset="-122"/>
                <a:ea typeface="楷体" panose="02010609060101010101" pitchFamily="49" charset="-122"/>
              </a:rPr>
              <a:t>机</a:t>
            </a:r>
            <a:r>
              <a:rPr lang="en-US" altLang="zh-CN" sz="8000" b="1" dirty="0">
                <a:latin typeface="楷体" panose="02010609060101010101" pitchFamily="49" charset="-122"/>
                <a:ea typeface="楷体" panose="02010609060101010101" pitchFamily="49" charset="-122"/>
              </a:rPr>
              <a:t> </a:t>
            </a:r>
            <a:r>
              <a:rPr lang="zh-CN" altLang="ru-RU" sz="8000" b="1" dirty="0">
                <a:latin typeface="楷体" panose="02010609060101010101" pitchFamily="49" charset="-122"/>
                <a:ea typeface="楷体" panose="02010609060101010101" pitchFamily="49" charset="-122"/>
              </a:rPr>
              <a:t>算</a:t>
            </a:r>
            <a:r>
              <a:rPr lang="en-US" altLang="zh-CN" sz="8000" b="1" dirty="0">
                <a:latin typeface="楷体" panose="02010609060101010101" pitchFamily="49" charset="-122"/>
                <a:ea typeface="楷体" panose="02010609060101010101" pitchFamily="49" charset="-122"/>
              </a:rPr>
              <a:t> </a:t>
            </a:r>
            <a:r>
              <a:rPr lang="zh-CN" altLang="ru-RU" sz="8000" b="1" dirty="0">
                <a:latin typeface="楷体" panose="02010609060101010101" pitchFamily="49" charset="-122"/>
                <a:ea typeface="楷体" panose="02010609060101010101" pitchFamily="49" charset="-122"/>
              </a:rPr>
              <a:t>法</a:t>
            </a:r>
          </a:p>
        </p:txBody>
      </p:sp>
      <p:sp>
        <p:nvSpPr>
          <p:cNvPr id="6" name="Rectangle 2">
            <a:extLst>
              <a:ext uri="{FF2B5EF4-FFF2-40B4-BE49-F238E27FC236}">
                <a16:creationId xmlns:a16="http://schemas.microsoft.com/office/drawing/2014/main" id="{3913C7E2-8EDF-4073-A241-3087F7C2D0C4}"/>
              </a:ext>
            </a:extLst>
          </p:cNvPr>
          <p:cNvSpPr txBox="1">
            <a:spLocks noChangeArrowheads="1"/>
          </p:cNvSpPr>
          <p:nvPr/>
        </p:nvSpPr>
        <p:spPr bwMode="auto">
          <a:xfrm>
            <a:off x="2201227" y="3676135"/>
            <a:ext cx="7772400"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r>
              <a:rPr lang="zh-CN" altLang="ru-RU" sz="3200" b="1" dirty="0">
                <a:ea typeface="仿宋" panose="02010609060101010101" pitchFamily="49" charset="-122"/>
              </a:rPr>
              <a:t>第</a:t>
            </a:r>
            <a:r>
              <a:rPr lang="en-US" altLang="zh-CN" sz="3200" b="1" dirty="0">
                <a:ea typeface="仿宋" panose="02010609060101010101" pitchFamily="49" charset="-122"/>
              </a:rPr>
              <a:t>1</a:t>
            </a:r>
            <a:r>
              <a:rPr lang="zh-CN" altLang="ru-RU" sz="3200" b="1" dirty="0">
                <a:ea typeface="仿宋" panose="02010609060101010101" pitchFamily="49" charset="-122"/>
              </a:rPr>
              <a:t>章 随机算法</a:t>
            </a:r>
            <a:r>
              <a:rPr lang="zh-CN" altLang="en-US" sz="3200" b="1" dirty="0">
                <a:ea typeface="仿宋" panose="02010609060101010101" pitchFamily="49" charset="-122"/>
              </a:rPr>
              <a:t>概述</a:t>
            </a:r>
            <a:endParaRPr lang="zh-CN" altLang="ru-RU" sz="3200" b="1" dirty="0">
              <a:ea typeface="仿宋" panose="02010609060101010101" pitchFamily="49" charset="-122"/>
            </a:endParaRP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8EF21C-A08E-41C7-B228-175CDB3E0F26}"/>
              </a:ext>
            </a:extLst>
          </p:cNvPr>
          <p:cNvSpPr>
            <a:spLocks noChangeArrowheads="1"/>
          </p:cNvSpPr>
          <p:nvPr/>
        </p:nvSpPr>
        <p:spPr bwMode="auto">
          <a:xfrm>
            <a:off x="2540" y="630195"/>
            <a:ext cx="12189460" cy="80370"/>
          </a:xfrm>
          <a:prstGeom prst="rect">
            <a:avLst/>
          </a:prstGeom>
          <a:solidFill>
            <a:srgbClr val="0070C0"/>
          </a:solidFill>
          <a:ln w="3175">
            <a:solidFill>
              <a:schemeClr val="bg1"/>
            </a:solidFill>
            <a:miter lim="800000"/>
          </a:ln>
        </p:spPr>
        <p:txBody>
          <a:bodyPr anchor="ctr"/>
          <a:lstStyle/>
          <a:p>
            <a:pPr algn="ctr">
              <a:buClr>
                <a:srgbClr val="000000"/>
              </a:buClr>
              <a:buSzPct val="100000"/>
            </a:pPr>
            <a:endParaRPr lang="en-US" altLang="zh-CN" sz="3600" b="1" dirty="0">
              <a:solidFill>
                <a:schemeClr val="bg1"/>
              </a:solidFill>
              <a:latin typeface="+mn-lt"/>
              <a:ea typeface="黑体" panose="02010609060101010101" pitchFamily="2" charset="-122"/>
              <a:sym typeface="Webdings" panose="05030102010509060703" pitchFamily="18" charset="2"/>
            </a:endParaRPr>
          </a:p>
        </p:txBody>
      </p:sp>
      <p:sp>
        <p:nvSpPr>
          <p:cNvPr id="5" name="矩形 4">
            <a:extLst>
              <a:ext uri="{FF2B5EF4-FFF2-40B4-BE49-F238E27FC236}">
                <a16:creationId xmlns:a16="http://schemas.microsoft.com/office/drawing/2014/main" id="{1C3FF2F1-48BE-4C39-BDE8-4A6429C52FD1}"/>
              </a:ext>
            </a:extLst>
          </p:cNvPr>
          <p:cNvSpPr/>
          <p:nvPr/>
        </p:nvSpPr>
        <p:spPr>
          <a:xfrm>
            <a:off x="164014" y="89332"/>
            <a:ext cx="8280920" cy="505972"/>
          </a:xfrm>
          <a:prstGeom prst="rect">
            <a:avLst/>
          </a:prstGeom>
        </p:spPr>
        <p:txBody>
          <a:bodyPr wrap="square">
            <a:spAutoFit/>
          </a:bodyPr>
          <a:lstStyle/>
          <a:p>
            <a:pPr algn="just" eaLnBrk="0" hangingPunct="0">
              <a:lnSpc>
                <a:spcPct val="120000"/>
              </a:lnSpc>
              <a:spcBef>
                <a:spcPts val="1000"/>
              </a:spcBef>
              <a:buClr>
                <a:srgbClr val="C00000"/>
              </a:buClr>
            </a:pPr>
            <a:r>
              <a:rPr lang="en-US" altLang="zh-CN"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1.1.3   </a:t>
            </a:r>
            <a:r>
              <a:rPr lang="zh-CN" altLang="en-US" sz="2400" b="1" dirty="0">
                <a:solidFill>
                  <a:schemeClr val="accent1"/>
                </a:solidFill>
                <a:effectLst>
                  <a:outerShdw blurRad="38100" dist="25400" dir="5400000" algn="ctr" rotWithShape="0">
                    <a:srgbClr val="6E747A">
                      <a:alpha val="43000"/>
                    </a:srgbClr>
                  </a:outerShdw>
                </a:effectLst>
                <a:ea typeface="黑体" panose="02010609060101010101" pitchFamily="2" charset="-122"/>
                <a:cs typeface="Times New Roman" panose="02020603050405020304" pitchFamily="18" charset="0"/>
              </a:rPr>
              <a:t>研究意义</a:t>
            </a:r>
            <a:endParaRPr lang="zh-CN" altLang="en-US"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endParaRPr>
          </a:p>
        </p:txBody>
      </p:sp>
      <p:sp>
        <p:nvSpPr>
          <p:cNvPr id="9" name="Rectangle 2">
            <a:extLst>
              <a:ext uri="{FF2B5EF4-FFF2-40B4-BE49-F238E27FC236}">
                <a16:creationId xmlns:a16="http://schemas.microsoft.com/office/drawing/2014/main" id="{31622E6C-D290-4163-9A87-BC8989B98317}"/>
              </a:ext>
            </a:extLst>
          </p:cNvPr>
          <p:cNvSpPr txBox="1">
            <a:spLocks noChangeArrowheads="1"/>
          </p:cNvSpPr>
          <p:nvPr/>
        </p:nvSpPr>
        <p:spPr bwMode="auto">
          <a:xfrm>
            <a:off x="164014" y="630195"/>
            <a:ext cx="6596861" cy="964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r>
              <a:rPr lang="zh-CN" altLang="en-US" sz="2800" b="1" dirty="0">
                <a:solidFill>
                  <a:srgbClr val="FF0000"/>
                </a:solidFill>
                <a:latin typeface="华文仿宋" panose="02010600040101010101" pitchFamily="2" charset="-122"/>
                <a:ea typeface="华文仿宋" panose="02010600040101010101" pitchFamily="2" charset="-122"/>
              </a:rPr>
              <a:t>碰到下列情况可以考虑用随机算法：</a:t>
            </a:r>
            <a:endParaRPr lang="zh-CN" altLang="ru-RU" sz="2800" b="1" dirty="0">
              <a:solidFill>
                <a:srgbClr val="FF0000"/>
              </a:solidFill>
              <a:latin typeface="华文仿宋" panose="02010600040101010101" pitchFamily="2" charset="-122"/>
              <a:ea typeface="华文仿宋" panose="02010600040101010101" pitchFamily="2" charset="-122"/>
            </a:endParaRPr>
          </a:p>
        </p:txBody>
      </p:sp>
      <p:sp>
        <p:nvSpPr>
          <p:cNvPr id="8" name="Text Box 3">
            <a:extLst>
              <a:ext uri="{FF2B5EF4-FFF2-40B4-BE49-F238E27FC236}">
                <a16:creationId xmlns:a16="http://schemas.microsoft.com/office/drawing/2014/main" id="{E830F177-AA47-49C2-A26B-8D2A3945982B}"/>
              </a:ext>
            </a:extLst>
          </p:cNvPr>
          <p:cNvSpPr txBox="1">
            <a:spLocks noChangeArrowheads="1"/>
          </p:cNvSpPr>
          <p:nvPr/>
        </p:nvSpPr>
        <p:spPr bwMode="auto">
          <a:xfrm>
            <a:off x="407771" y="1312251"/>
            <a:ext cx="11022227" cy="5091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lnSpc>
                <a:spcPct val="150000"/>
              </a:lnSpc>
              <a:spcBef>
                <a:spcPct val="50000"/>
              </a:spcBef>
              <a:spcAft>
                <a:spcPct val="0"/>
              </a:spcAft>
            </a:pPr>
            <a:r>
              <a:rPr lang="zh-CN" altLang="en-US" sz="2200" b="1" dirty="0">
                <a:solidFill>
                  <a:srgbClr val="000000"/>
                </a:solidFill>
                <a:latin typeface="仿宋" panose="02010609060101010101" pitchFamily="49" charset="-122"/>
                <a:ea typeface="仿宋" panose="02010609060101010101" pitchFamily="49" charset="-122"/>
              </a:rPr>
              <a:t>（</a:t>
            </a:r>
            <a:r>
              <a:rPr lang="en-US" altLang="zh-CN" sz="2200" b="1" dirty="0">
                <a:solidFill>
                  <a:srgbClr val="000000"/>
                </a:solidFill>
                <a:latin typeface="仿宋" panose="02010609060101010101" pitchFamily="49" charset="-122"/>
                <a:ea typeface="仿宋" panose="02010609060101010101" pitchFamily="49" charset="-122"/>
              </a:rPr>
              <a:t>1</a:t>
            </a:r>
            <a:r>
              <a:rPr lang="zh-CN" altLang="en-US" sz="2200" b="1" dirty="0">
                <a:solidFill>
                  <a:srgbClr val="000000"/>
                </a:solidFill>
                <a:latin typeface="仿宋" panose="02010609060101010101" pitchFamily="49" charset="-122"/>
                <a:ea typeface="仿宋" panose="02010609060101010101" pitchFamily="49" charset="-122"/>
              </a:rPr>
              <a:t>）当确定性算法遇到非常困难的实例，运行时间非常慢甚至无法处理时，借助随机算法可以避免这种最差情况的发生，从而减小或消除这些实例所带来的影响。</a:t>
            </a:r>
            <a:br>
              <a:rPr lang="zh-CN" altLang="en-US" sz="2200" b="1" dirty="0">
                <a:solidFill>
                  <a:srgbClr val="000000"/>
                </a:solidFill>
                <a:latin typeface="仿宋" panose="02010609060101010101" pitchFamily="49" charset="-122"/>
                <a:ea typeface="仿宋" panose="02010609060101010101" pitchFamily="49" charset="-122"/>
              </a:rPr>
            </a:br>
            <a:r>
              <a:rPr lang="zh-CN" altLang="en-US" sz="2200" b="1" dirty="0">
                <a:solidFill>
                  <a:srgbClr val="000000"/>
                </a:solidFill>
                <a:latin typeface="仿宋" panose="02010609060101010101" pitchFamily="49" charset="-122"/>
                <a:ea typeface="仿宋" panose="02010609060101010101" pitchFamily="49" charset="-122"/>
              </a:rPr>
              <a:t>（</a:t>
            </a:r>
            <a:r>
              <a:rPr lang="en-US" altLang="zh-CN" sz="2200" b="1" dirty="0">
                <a:solidFill>
                  <a:srgbClr val="000000"/>
                </a:solidFill>
                <a:latin typeface="仿宋" panose="02010609060101010101" pitchFamily="49" charset="-122"/>
                <a:ea typeface="仿宋" panose="02010609060101010101" pitchFamily="49" charset="-122"/>
              </a:rPr>
              <a:t>2</a:t>
            </a:r>
            <a:r>
              <a:rPr lang="zh-CN" altLang="en-US" sz="2200" b="1" dirty="0">
                <a:solidFill>
                  <a:srgbClr val="000000"/>
                </a:solidFill>
                <a:latin typeface="仿宋" panose="02010609060101010101" pitchFamily="49" charset="-122"/>
                <a:ea typeface="仿宋" panose="02010609060101010101" pitchFamily="49" charset="-122"/>
              </a:rPr>
              <a:t>）如果一个搜索空间包含大量的可接受的解，可以从这些解空间中随机选择一部分，构成一个小的搜索空间，然后对这个解空间进行搜索，从而可以更快地找到所需要的目标解或者可以接受的近似解。</a:t>
            </a:r>
            <a:br>
              <a:rPr lang="zh-CN" altLang="en-US" sz="2200" b="1" dirty="0">
                <a:solidFill>
                  <a:srgbClr val="000000"/>
                </a:solidFill>
                <a:latin typeface="仿宋" panose="02010609060101010101" pitchFamily="49" charset="-122"/>
                <a:ea typeface="仿宋" panose="02010609060101010101" pitchFamily="49" charset="-122"/>
              </a:rPr>
            </a:br>
            <a:r>
              <a:rPr lang="zh-CN" altLang="en-US" sz="2200" b="1" dirty="0">
                <a:solidFill>
                  <a:srgbClr val="000000"/>
                </a:solidFill>
                <a:latin typeface="仿宋" panose="02010609060101010101" pitchFamily="49" charset="-122"/>
                <a:ea typeface="仿宋" panose="02010609060101010101" pitchFamily="49" charset="-122"/>
              </a:rPr>
              <a:t>（</a:t>
            </a:r>
            <a:r>
              <a:rPr lang="en-US" altLang="zh-CN" sz="2200" b="1" dirty="0">
                <a:solidFill>
                  <a:srgbClr val="000000"/>
                </a:solidFill>
                <a:latin typeface="仿宋" panose="02010609060101010101" pitchFamily="49" charset="-122"/>
                <a:ea typeface="仿宋" panose="02010609060101010101" pitchFamily="49" charset="-122"/>
              </a:rPr>
              <a:t>3</a:t>
            </a:r>
            <a:r>
              <a:rPr lang="zh-CN" altLang="en-US" sz="2200" b="1" dirty="0">
                <a:solidFill>
                  <a:srgbClr val="000000"/>
                </a:solidFill>
                <a:latin typeface="仿宋" panose="02010609060101010101" pitchFamily="49" charset="-122"/>
                <a:ea typeface="仿宋" panose="02010609060101010101" pitchFamily="49" charset="-122"/>
              </a:rPr>
              <a:t>）对一些死锁或对称问题，引进随机算法有助于负载平衡资源，可以避免或中断死锁的发生。</a:t>
            </a:r>
            <a:br>
              <a:rPr lang="zh-CN" altLang="en-US" sz="2200" b="1" dirty="0">
                <a:solidFill>
                  <a:srgbClr val="000000"/>
                </a:solidFill>
                <a:latin typeface="仿宋" panose="02010609060101010101" pitchFamily="49" charset="-122"/>
                <a:ea typeface="仿宋" panose="02010609060101010101" pitchFamily="49" charset="-122"/>
              </a:rPr>
            </a:br>
            <a:r>
              <a:rPr lang="zh-CN" altLang="en-US" sz="2200" b="1" dirty="0">
                <a:solidFill>
                  <a:srgbClr val="000000"/>
                </a:solidFill>
                <a:latin typeface="仿宋" panose="02010609060101010101" pitchFamily="49" charset="-122"/>
                <a:ea typeface="仿宋" panose="02010609060101010101" pitchFamily="49" charset="-122"/>
              </a:rPr>
              <a:t>（</a:t>
            </a:r>
            <a:r>
              <a:rPr lang="en-US" altLang="zh-CN" sz="2200" b="1" dirty="0">
                <a:solidFill>
                  <a:srgbClr val="000000"/>
                </a:solidFill>
                <a:latin typeface="仿宋" panose="02010609060101010101" pitchFamily="49" charset="-122"/>
                <a:ea typeface="仿宋" panose="02010609060101010101" pitchFamily="49" charset="-122"/>
              </a:rPr>
              <a:t>4</a:t>
            </a:r>
            <a:r>
              <a:rPr lang="zh-CN" altLang="en-US" sz="2200" b="1" dirty="0">
                <a:solidFill>
                  <a:srgbClr val="000000"/>
                </a:solidFill>
                <a:latin typeface="仿宋" panose="02010609060101010101" pitchFamily="49" charset="-122"/>
                <a:ea typeface="仿宋" panose="02010609060101010101" pitchFamily="49" charset="-122"/>
              </a:rPr>
              <a:t>）在多样化或者不确定的环境里，有必要引进随机性，才能有效地估计和模仿现实世界的各种不确定性和多样性。</a:t>
            </a:r>
            <a:br>
              <a:rPr lang="zh-CN" altLang="en-US" sz="2200" b="1" dirty="0">
                <a:solidFill>
                  <a:srgbClr val="000000"/>
                </a:solidFill>
                <a:latin typeface="仿宋" panose="02010609060101010101" pitchFamily="49" charset="-122"/>
                <a:ea typeface="仿宋" panose="02010609060101010101" pitchFamily="49" charset="-122"/>
              </a:rPr>
            </a:br>
            <a:r>
              <a:rPr lang="zh-CN" altLang="en-US" sz="2200" b="1" dirty="0">
                <a:solidFill>
                  <a:srgbClr val="000000"/>
                </a:solidFill>
                <a:latin typeface="仿宋" panose="02010609060101010101" pitchFamily="49" charset="-122"/>
                <a:ea typeface="仿宋" panose="02010609060101010101" pitchFamily="49" charset="-122"/>
              </a:rPr>
              <a:t>（</a:t>
            </a:r>
            <a:r>
              <a:rPr lang="en-US" altLang="zh-CN" sz="2200" b="1" dirty="0">
                <a:solidFill>
                  <a:srgbClr val="000000"/>
                </a:solidFill>
                <a:latin typeface="仿宋" panose="02010609060101010101" pitchFamily="49" charset="-122"/>
                <a:ea typeface="仿宋" panose="02010609060101010101" pitchFamily="49" charset="-122"/>
              </a:rPr>
              <a:t>5</a:t>
            </a:r>
            <a:r>
              <a:rPr lang="zh-CN" altLang="en-US" sz="2200" b="1" dirty="0">
                <a:solidFill>
                  <a:srgbClr val="000000"/>
                </a:solidFill>
                <a:latin typeface="仿宋" panose="02010609060101010101" pitchFamily="49" charset="-122"/>
                <a:ea typeface="仿宋" panose="02010609060101010101" pitchFamily="49" charset="-122"/>
              </a:rPr>
              <a:t>）模仿某种假设的情况和得到统计数据，随机算法提供必要的机制去实现。</a:t>
            </a:r>
          </a:p>
        </p:txBody>
      </p:sp>
    </p:spTree>
    <p:extLst>
      <p:ext uri="{BB962C8B-B14F-4D97-AF65-F5344CB8AC3E}">
        <p14:creationId xmlns:p14="http://schemas.microsoft.com/office/powerpoint/2010/main" val="1526348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8EF21C-A08E-41C7-B228-175CDB3E0F26}"/>
              </a:ext>
            </a:extLst>
          </p:cNvPr>
          <p:cNvSpPr>
            <a:spLocks noChangeArrowheads="1"/>
          </p:cNvSpPr>
          <p:nvPr/>
        </p:nvSpPr>
        <p:spPr bwMode="auto">
          <a:xfrm>
            <a:off x="2540" y="630195"/>
            <a:ext cx="12189460" cy="80370"/>
          </a:xfrm>
          <a:prstGeom prst="rect">
            <a:avLst/>
          </a:prstGeom>
          <a:solidFill>
            <a:srgbClr val="0070C0"/>
          </a:solidFill>
          <a:ln w="3175">
            <a:solidFill>
              <a:schemeClr val="bg1"/>
            </a:solidFill>
            <a:miter lim="800000"/>
          </a:ln>
        </p:spPr>
        <p:txBody>
          <a:bodyPr anchor="ctr"/>
          <a:lstStyle/>
          <a:p>
            <a:pPr algn="ctr">
              <a:buClr>
                <a:srgbClr val="000000"/>
              </a:buClr>
              <a:buSzPct val="100000"/>
            </a:pPr>
            <a:endParaRPr lang="en-US" altLang="zh-CN" sz="3600" b="1" dirty="0">
              <a:solidFill>
                <a:schemeClr val="bg1"/>
              </a:solidFill>
              <a:latin typeface="+mn-lt"/>
              <a:ea typeface="黑体" panose="02010609060101010101" pitchFamily="2" charset="-122"/>
              <a:sym typeface="Webdings" panose="05030102010509060703" pitchFamily="18" charset="2"/>
            </a:endParaRPr>
          </a:p>
        </p:txBody>
      </p:sp>
      <p:sp>
        <p:nvSpPr>
          <p:cNvPr id="5" name="矩形 4">
            <a:extLst>
              <a:ext uri="{FF2B5EF4-FFF2-40B4-BE49-F238E27FC236}">
                <a16:creationId xmlns:a16="http://schemas.microsoft.com/office/drawing/2014/main" id="{1C3FF2F1-48BE-4C39-BDE8-4A6429C52FD1}"/>
              </a:ext>
            </a:extLst>
          </p:cNvPr>
          <p:cNvSpPr/>
          <p:nvPr/>
        </p:nvSpPr>
        <p:spPr>
          <a:xfrm>
            <a:off x="164014" y="89332"/>
            <a:ext cx="8280920" cy="505972"/>
          </a:xfrm>
          <a:prstGeom prst="rect">
            <a:avLst/>
          </a:prstGeom>
        </p:spPr>
        <p:txBody>
          <a:bodyPr wrap="square">
            <a:spAutoFit/>
          </a:bodyPr>
          <a:lstStyle/>
          <a:p>
            <a:pPr algn="just" eaLnBrk="0" hangingPunct="0">
              <a:lnSpc>
                <a:spcPct val="120000"/>
              </a:lnSpc>
              <a:spcBef>
                <a:spcPts val="1000"/>
              </a:spcBef>
              <a:buClr>
                <a:srgbClr val="C00000"/>
              </a:buClr>
            </a:pPr>
            <a:r>
              <a:rPr lang="en-US" altLang="zh-CN"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1.1.4  </a:t>
            </a:r>
            <a:r>
              <a:rPr lang="zh-CN" altLang="en-US"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 </a:t>
            </a:r>
            <a:r>
              <a:rPr lang="zh-CN" altLang="en-US" sz="2400" b="1" dirty="0">
                <a:solidFill>
                  <a:schemeClr val="accent1"/>
                </a:solidFill>
                <a:effectLst>
                  <a:outerShdw blurRad="38100" dist="25400" dir="5400000" algn="ctr" rotWithShape="0">
                    <a:srgbClr val="6E747A">
                      <a:alpha val="43000"/>
                    </a:srgbClr>
                  </a:outerShdw>
                </a:effectLst>
                <a:ea typeface="黑体" panose="02010609060101010101" pitchFamily="2" charset="-122"/>
                <a:cs typeface="Times New Roman" panose="02020603050405020304" pitchFamily="18" charset="0"/>
              </a:rPr>
              <a:t>应用</a:t>
            </a:r>
            <a:endParaRPr lang="zh-CN" altLang="en-US"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endParaRPr>
          </a:p>
        </p:txBody>
      </p:sp>
      <p:sp>
        <p:nvSpPr>
          <p:cNvPr id="6" name="Rectangle 9">
            <a:extLst>
              <a:ext uri="{FF2B5EF4-FFF2-40B4-BE49-F238E27FC236}">
                <a16:creationId xmlns:a16="http://schemas.microsoft.com/office/drawing/2014/main" id="{2CDB1C61-351A-480A-A570-42317826B9E2}"/>
              </a:ext>
            </a:extLst>
          </p:cNvPr>
          <p:cNvSpPr txBox="1">
            <a:spLocks noChangeArrowheads="1"/>
          </p:cNvSpPr>
          <p:nvPr/>
        </p:nvSpPr>
        <p:spPr bwMode="auto">
          <a:xfrm>
            <a:off x="500827" y="2391573"/>
            <a:ext cx="10471973" cy="158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hangingPunct="1">
              <a:lnSpc>
                <a:spcPct val="140000"/>
              </a:lnSpc>
              <a:buFont typeface="Wingdings" panose="05000000000000000000" pitchFamily="2" charset="2"/>
              <a:buChar char="p"/>
            </a:pPr>
            <a:r>
              <a:rPr lang="en-US" altLang="zh-CN" sz="2400" b="1" dirty="0">
                <a:ea typeface="仿宋" panose="02010609060101010101" pitchFamily="49" charset="-122"/>
              </a:rPr>
              <a:t>          </a:t>
            </a:r>
            <a:r>
              <a:rPr lang="zh-CN" altLang="ru-RU" sz="2400" b="1" dirty="0">
                <a:ea typeface="仿宋" panose="02010609060101010101" pitchFamily="49" charset="-122"/>
              </a:rPr>
              <a:t>随机算法</a:t>
            </a:r>
            <a:r>
              <a:rPr lang="zh-CN" altLang="en-US" sz="2400" b="1" dirty="0">
                <a:ea typeface="仿宋" panose="02010609060101010101" pitchFamily="49" charset="-122"/>
              </a:rPr>
              <a:t>在分布式计算、通信、信息检索、计算几何、密码学等许多领域都有着广泛的应用</a:t>
            </a:r>
            <a:endParaRPr lang="en-US" altLang="zh-CN" sz="2400" b="1" dirty="0">
              <a:ea typeface="仿宋" panose="02010609060101010101" pitchFamily="49" charset="-122"/>
            </a:endParaRPr>
          </a:p>
          <a:p>
            <a:pPr algn="just" eaLnBrk="1" hangingPunct="1">
              <a:lnSpc>
                <a:spcPct val="140000"/>
              </a:lnSpc>
              <a:buFont typeface="Wingdings" panose="05000000000000000000" pitchFamily="2" charset="2"/>
              <a:buChar char="p"/>
            </a:pPr>
            <a:endParaRPr lang="en-US" altLang="zh-CN" sz="2400" b="1" dirty="0">
              <a:ea typeface="仿宋" panose="02010609060101010101" pitchFamily="49" charset="-122"/>
            </a:endParaRPr>
          </a:p>
          <a:p>
            <a:pPr algn="just" eaLnBrk="1" hangingPunct="1">
              <a:lnSpc>
                <a:spcPct val="140000"/>
              </a:lnSpc>
              <a:buFont typeface="Wingdings" panose="05000000000000000000" pitchFamily="2" charset="2"/>
              <a:buChar char="p"/>
            </a:pPr>
            <a:r>
              <a:rPr lang="zh-CN" altLang="en-US" sz="2400" b="1" dirty="0">
                <a:ea typeface="仿宋" panose="02010609060101010101" pitchFamily="49" charset="-122"/>
              </a:rPr>
              <a:t>          最著名的是在公开密钥体系、</a:t>
            </a:r>
            <a:r>
              <a:rPr lang="en-US" altLang="zh-CN" sz="2400" b="1" dirty="0">
                <a:ea typeface="仿宋" panose="02010609060101010101" pitchFamily="49" charset="-122"/>
              </a:rPr>
              <a:t>RSA</a:t>
            </a:r>
            <a:r>
              <a:rPr lang="zh-CN" altLang="en-US" sz="2400" b="1" dirty="0">
                <a:ea typeface="仿宋" panose="02010609060101010101" pitchFamily="49" charset="-122"/>
              </a:rPr>
              <a:t>算法方面、量子物理等方面的应用</a:t>
            </a:r>
            <a:endParaRPr lang="zh-CN" altLang="ru-RU" sz="2400" b="1" dirty="0">
              <a:ea typeface="仿宋" panose="02010609060101010101" pitchFamily="49" charset="-122"/>
            </a:endParaRPr>
          </a:p>
          <a:p>
            <a:pPr algn="just" eaLnBrk="1" hangingPunct="1">
              <a:lnSpc>
                <a:spcPct val="140000"/>
              </a:lnSpc>
              <a:buFontTx/>
              <a:buNone/>
            </a:pPr>
            <a:endParaRPr lang="zh-CN" altLang="ru-RU" sz="2400" b="1" dirty="0">
              <a:ea typeface="仿宋" panose="02010609060101010101" pitchFamily="49" charset="-122"/>
            </a:endParaRPr>
          </a:p>
        </p:txBody>
      </p:sp>
      <p:sp>
        <p:nvSpPr>
          <p:cNvPr id="9" name="Rectangle 2">
            <a:extLst>
              <a:ext uri="{FF2B5EF4-FFF2-40B4-BE49-F238E27FC236}">
                <a16:creationId xmlns:a16="http://schemas.microsoft.com/office/drawing/2014/main" id="{31622E6C-D290-4163-9A87-BC8989B98317}"/>
              </a:ext>
            </a:extLst>
          </p:cNvPr>
          <p:cNvSpPr txBox="1">
            <a:spLocks noChangeArrowheads="1"/>
          </p:cNvSpPr>
          <p:nvPr/>
        </p:nvSpPr>
        <p:spPr bwMode="auto">
          <a:xfrm>
            <a:off x="500827" y="1311327"/>
            <a:ext cx="3675757" cy="964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r>
              <a:rPr lang="zh-CN" altLang="en-US" sz="3200" b="1" dirty="0">
                <a:solidFill>
                  <a:srgbClr val="FF0000"/>
                </a:solidFill>
                <a:latin typeface="华文仿宋" panose="02010600040101010101" pitchFamily="2" charset="-122"/>
                <a:ea typeface="华文仿宋" panose="02010600040101010101" pitchFamily="2" charset="-122"/>
              </a:rPr>
              <a:t>广泛的应用领域</a:t>
            </a:r>
            <a:endParaRPr lang="zh-CN" altLang="ru-RU" sz="3200" b="1" dirty="0">
              <a:solidFill>
                <a:srgbClr val="FF0000"/>
              </a:solidFill>
              <a:latin typeface="华文仿宋" panose="02010600040101010101" pitchFamily="2" charset="-122"/>
              <a:ea typeface="华文仿宋" panose="02010600040101010101" pitchFamily="2" charset="-122"/>
            </a:endParaRPr>
          </a:p>
        </p:txBody>
      </p:sp>
    </p:spTree>
    <p:extLst>
      <p:ext uri="{BB962C8B-B14F-4D97-AF65-F5344CB8AC3E}">
        <p14:creationId xmlns:p14="http://schemas.microsoft.com/office/powerpoint/2010/main" val="979734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childTnLst>
                                    <p:set>
                                      <p:cBhvr additive="base">
                                        <p:cTn id="6" dur="1" fill="hold">
                                          <p:stCondLst>
                                            <p:cond delay="0"/>
                                          </p:stCondLst>
                                        </p:cTn>
                                        <p:tgtEl>
                                          <p:spTgt spid="6">
                                            <p:txEl>
                                              <p:pRg st="0" end="0"/>
                                            </p:txEl>
                                          </p:spTgt>
                                        </p:tgtEl>
                                        <p:attrNameLst>
                                          <p:attrName>style.visibility</p:attrName>
                                        </p:attrNameLst>
                                      </p:cBhvr>
                                      <p:to>
                                        <p:strVal val="visible"/>
                                      </p:to>
                                    </p:set>
                                    <p:animEffect transition="in" filter="blinds(horizontal)">
                                      <p:cBhvr additive="base">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childTnLst>
                                    <p:set>
                                      <p:cBhvr additive="base">
                                        <p:cTn id="11" dur="1" fill="hold">
                                          <p:stCondLst>
                                            <p:cond delay="0"/>
                                          </p:stCondLst>
                                        </p:cTn>
                                        <p:tgtEl>
                                          <p:spTgt spid="6">
                                            <p:txEl>
                                              <p:pRg st="2" end="2"/>
                                            </p:txEl>
                                          </p:spTgt>
                                        </p:tgtEl>
                                        <p:attrNameLst>
                                          <p:attrName>style.visibility</p:attrName>
                                        </p:attrNameLst>
                                      </p:cBhvr>
                                      <p:to>
                                        <p:strVal val="visible"/>
                                      </p:to>
                                    </p:set>
                                    <p:animEffect transition="in" filter="blinds(horizontal)">
                                      <p:cBhvr additive="base">
                                        <p:cTn id="12"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DEE859-E027-4FF2-88F5-3AA7CA22AEBC}"/>
              </a:ext>
            </a:extLst>
          </p:cNvPr>
          <p:cNvSpPr>
            <a:spLocks noChangeArrowheads="1"/>
          </p:cNvSpPr>
          <p:nvPr/>
        </p:nvSpPr>
        <p:spPr bwMode="auto">
          <a:xfrm>
            <a:off x="2540" y="630195"/>
            <a:ext cx="12189460" cy="80370"/>
          </a:xfrm>
          <a:prstGeom prst="rect">
            <a:avLst/>
          </a:prstGeom>
          <a:solidFill>
            <a:srgbClr val="0070C0"/>
          </a:solidFill>
          <a:ln w="3175">
            <a:solidFill>
              <a:schemeClr val="bg1"/>
            </a:solidFill>
            <a:miter lim="800000"/>
          </a:ln>
        </p:spPr>
        <p:txBody>
          <a:bodyPr anchor="ctr"/>
          <a:lstStyle/>
          <a:p>
            <a:pPr algn="ctr">
              <a:buClr>
                <a:srgbClr val="000000"/>
              </a:buClr>
              <a:buSzPct val="100000"/>
            </a:pPr>
            <a:endParaRPr lang="en-US" altLang="zh-CN" sz="3600" b="1" dirty="0">
              <a:solidFill>
                <a:schemeClr val="bg1"/>
              </a:solidFill>
              <a:latin typeface="+mn-lt"/>
              <a:ea typeface="黑体" panose="02010609060101010101" pitchFamily="2" charset="-122"/>
              <a:sym typeface="Webdings" panose="05030102010509060703" pitchFamily="18" charset="2"/>
            </a:endParaRPr>
          </a:p>
        </p:txBody>
      </p:sp>
      <mc:AlternateContent xmlns:mc="http://schemas.openxmlformats.org/markup-compatibility/2006" xmlns:a14="http://schemas.microsoft.com/office/drawing/2010/main">
        <mc:Choice Requires="a14">
          <p:sp>
            <p:nvSpPr>
              <p:cNvPr id="6" name="Rectangle 31">
                <a:extLst>
                  <a:ext uri="{FF2B5EF4-FFF2-40B4-BE49-F238E27FC236}">
                    <a16:creationId xmlns:a16="http://schemas.microsoft.com/office/drawing/2014/main" id="{40DCD6B3-562B-4421-91A4-3BAB60398A9F}"/>
                  </a:ext>
                </a:extLst>
              </p:cNvPr>
              <p:cNvSpPr txBox="1">
                <a:spLocks noChangeArrowheads="1"/>
              </p:cNvSpPr>
              <p:nvPr/>
            </p:nvSpPr>
            <p:spPr bwMode="auto">
              <a:xfrm>
                <a:off x="577162" y="1469475"/>
                <a:ext cx="10592830" cy="4758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hangingPunct="1">
                  <a:lnSpc>
                    <a:spcPct val="110000"/>
                  </a:lnSpc>
                </a:pPr>
                <a:r>
                  <a:rPr lang="zh-CN" altLang="en-US" sz="2200" b="1" dirty="0">
                    <a:solidFill>
                      <a:srgbClr val="FF0000"/>
                    </a:solidFill>
                    <a:latin typeface="Arial" panose="020B0604020202020204" pitchFamily="34" charset="0"/>
                    <a:ea typeface="仿宋" panose="02010609060101010101" pitchFamily="49" charset="-122"/>
                  </a:rPr>
                  <a:t>运行时间的期望和方差</a:t>
                </a:r>
                <a:endParaRPr lang="en-US" altLang="zh-CN" sz="2200" b="1" dirty="0">
                  <a:solidFill>
                    <a:srgbClr val="FF0000"/>
                  </a:solidFill>
                  <a:latin typeface="Arial" panose="020B0604020202020204" pitchFamily="34" charset="0"/>
                  <a:ea typeface="仿宋" panose="02010609060101010101" pitchFamily="49" charset="-122"/>
                </a:endParaRPr>
              </a:p>
              <a:p>
                <a:pPr marL="0" indent="0" algn="just" eaLnBrk="1" hangingPunct="1">
                  <a:lnSpc>
                    <a:spcPct val="110000"/>
                  </a:lnSpc>
                  <a:buNone/>
                </a:pPr>
                <a:r>
                  <a:rPr lang="zh-CN" altLang="en-US" sz="2200" b="1" dirty="0">
                    <a:latin typeface="Arial" panose="020B0604020202020204" pitchFamily="34" charset="0"/>
                    <a:ea typeface="仿宋" panose="02010609060101010101" pitchFamily="49" charset="-122"/>
                  </a:rPr>
                  <a:t>（</a:t>
                </a:r>
                <a:r>
                  <a:rPr lang="en-US" altLang="zh-CN" sz="2200" b="1" dirty="0">
                    <a:latin typeface="Arial" panose="020B0604020202020204" pitchFamily="34" charset="0"/>
                    <a:ea typeface="仿宋" panose="02010609060101010101" pitchFamily="49" charset="-122"/>
                  </a:rPr>
                  <a:t>1</a:t>
                </a:r>
                <a:r>
                  <a:rPr lang="zh-CN" altLang="en-US" sz="2200" b="1" dirty="0">
                    <a:latin typeface="Arial" panose="020B0604020202020204" pitchFamily="34" charset="0"/>
                    <a:ea typeface="仿宋" panose="02010609060101010101" pitchFamily="49" charset="-122"/>
                  </a:rPr>
                  <a:t>）实例的运行时间期望</a:t>
                </a:r>
                <a:endParaRPr lang="en-US" altLang="zh-CN" sz="2200" b="1" dirty="0">
                  <a:latin typeface="Arial" panose="020B0604020202020204" pitchFamily="34" charset="0"/>
                  <a:ea typeface="仿宋" panose="02010609060101010101" pitchFamily="49" charset="-122"/>
                </a:endParaRPr>
              </a:p>
              <a:p>
                <a:pPr marL="0" indent="0" algn="just" eaLnBrk="1" hangingPunct="1">
                  <a:lnSpc>
                    <a:spcPct val="110000"/>
                  </a:lnSpc>
                  <a:buNone/>
                </a:pPr>
                <a:r>
                  <a:rPr lang="zh-CN" altLang="en-US" sz="2200" b="1" dirty="0">
                    <a:latin typeface="Arial" panose="020B0604020202020204" pitchFamily="34" charset="0"/>
                    <a:ea typeface="仿宋" panose="02010609060101010101" pitchFamily="49" charset="-122"/>
                  </a:rPr>
                  <a:t>         对固定实例</a:t>
                </a:r>
                <a:r>
                  <a:rPr lang="en-US" altLang="zh-CN" sz="2200" b="1" dirty="0">
                    <a:latin typeface="Arial" panose="020B0604020202020204" pitchFamily="34" charset="0"/>
                    <a:ea typeface="仿宋" panose="02010609060101010101" pitchFamily="49" charset="-122"/>
                  </a:rPr>
                  <a:t>x, </a:t>
                </a:r>
                <a:r>
                  <a:rPr lang="zh-CN" altLang="en-US" sz="2200" b="1" dirty="0">
                    <a:latin typeface="Arial" panose="020B0604020202020204" pitchFamily="34" charset="0"/>
                    <a:ea typeface="仿宋" panose="02010609060101010101" pitchFamily="49" charset="-122"/>
                  </a:rPr>
                  <a:t>设随机算法</a:t>
                </a:r>
                <a:r>
                  <a:rPr lang="en-US" altLang="zh-CN" sz="2200" b="1" dirty="0">
                    <a:latin typeface="Arial" panose="020B0604020202020204" pitchFamily="34" charset="0"/>
                    <a:ea typeface="仿宋" panose="02010609060101010101" pitchFamily="49" charset="-122"/>
                  </a:rPr>
                  <a:t>A</a:t>
                </a:r>
                <a:r>
                  <a:rPr lang="zh-CN" altLang="en-US" sz="2200" b="1" dirty="0">
                    <a:latin typeface="Arial" panose="020B0604020202020204" pitchFamily="34" charset="0"/>
                    <a:ea typeface="仿宋" panose="02010609060101010101" pitchFamily="49" charset="-122"/>
                  </a:rPr>
                  <a:t>的运行时间</a:t>
                </a:r>
                <a14:m>
                  <m:oMath xmlns:m="http://schemas.openxmlformats.org/officeDocument/2006/math">
                    <m:sSubSup>
                      <m:sSubSupPr>
                        <m:ctrlPr>
                          <a:rPr lang="en-US" altLang="zh-CN" sz="2200" b="1" i="1" smtClean="0">
                            <a:latin typeface="Cambria Math" panose="02040503050406030204" pitchFamily="18" charset="0"/>
                            <a:ea typeface="仿宋" panose="02010609060101010101" pitchFamily="49" charset="-122"/>
                          </a:rPr>
                        </m:ctrlPr>
                      </m:sSubSupPr>
                      <m:e>
                        <m:r>
                          <a:rPr lang="zh-CN" altLang="en-US" sz="2200" b="1" i="1" smtClean="0">
                            <a:latin typeface="Cambria Math" panose="02040503050406030204" pitchFamily="18" charset="0"/>
                            <a:ea typeface="仿宋" panose="02010609060101010101" pitchFamily="49" charset="-122"/>
                          </a:rPr>
                          <m:t>𝝃</m:t>
                        </m:r>
                      </m:e>
                      <m:sub>
                        <m:r>
                          <a:rPr lang="en-US" altLang="zh-CN" sz="2200" b="1" i="1" smtClean="0">
                            <a:latin typeface="Cambria Math" panose="02040503050406030204" pitchFamily="18" charset="0"/>
                            <a:ea typeface="仿宋" panose="02010609060101010101" pitchFamily="49" charset="-122"/>
                          </a:rPr>
                          <m:t>𝒙</m:t>
                        </m:r>
                      </m:sub>
                      <m:sup>
                        <m:r>
                          <a:rPr lang="en-US" altLang="zh-CN" sz="2200" b="1" i="1" smtClean="0">
                            <a:latin typeface="Cambria Math" panose="02040503050406030204" pitchFamily="18" charset="0"/>
                            <a:ea typeface="仿宋" panose="02010609060101010101" pitchFamily="49" charset="-122"/>
                          </a:rPr>
                          <m:t>𝑨</m:t>
                        </m:r>
                      </m:sup>
                    </m:sSubSup>
                  </m:oMath>
                </a14:m>
                <a:r>
                  <a:rPr lang="zh-CN" altLang="en-US" sz="2200" b="1" dirty="0">
                    <a:latin typeface="Arial" panose="020B0604020202020204" pitchFamily="34" charset="0"/>
                    <a:ea typeface="仿宋" panose="02010609060101010101" pitchFamily="49" charset="-122"/>
                  </a:rPr>
                  <a:t>是一个</a:t>
                </a:r>
                <a:r>
                  <a:rPr lang="en-US" altLang="zh-CN" sz="2200" b="1" dirty="0">
                    <a:latin typeface="Arial" panose="020B0604020202020204" pitchFamily="34" charset="0"/>
                    <a:ea typeface="仿宋" panose="02010609060101010101" pitchFamily="49" charset="-122"/>
                  </a:rPr>
                  <a:t>[0,+∞)</a:t>
                </a:r>
                <a:r>
                  <a:rPr lang="zh-CN" altLang="en-US" sz="2200" b="1" dirty="0">
                    <a:latin typeface="Arial" panose="020B0604020202020204" pitchFamily="34" charset="0"/>
                    <a:ea typeface="仿宋" panose="02010609060101010101" pitchFamily="49" charset="-122"/>
                  </a:rPr>
                  <a:t>上的随机变量</a:t>
                </a:r>
                <a:r>
                  <a:rPr lang="en-US" altLang="zh-CN" sz="2200" b="1" dirty="0">
                    <a:latin typeface="Arial" panose="020B0604020202020204" pitchFamily="34" charset="0"/>
                    <a:ea typeface="仿宋" panose="02010609060101010101" pitchFamily="49" charset="-122"/>
                  </a:rPr>
                  <a:t>, </a:t>
                </a:r>
                <a:r>
                  <a:rPr lang="zh-CN" altLang="en-US" sz="2200" b="1" dirty="0">
                    <a:latin typeface="Arial" panose="020B0604020202020204" pitchFamily="34" charset="0"/>
                    <a:ea typeface="仿宋" panose="02010609060101010101" pitchFamily="49" charset="-122"/>
                  </a:rPr>
                  <a:t>定义随机算法</a:t>
                </a:r>
                <a:r>
                  <a:rPr lang="en-US" altLang="zh-CN" sz="2200" b="1" dirty="0">
                    <a:latin typeface="Arial" panose="020B0604020202020204" pitchFamily="34" charset="0"/>
                    <a:ea typeface="仿宋" panose="02010609060101010101" pitchFamily="49" charset="-122"/>
                  </a:rPr>
                  <a:t>A</a:t>
                </a:r>
                <a:r>
                  <a:rPr lang="zh-CN" altLang="en-US" sz="2200" b="1" dirty="0">
                    <a:latin typeface="Arial" panose="020B0604020202020204" pitchFamily="34" charset="0"/>
                    <a:ea typeface="仿宋" panose="02010609060101010101" pitchFamily="49" charset="-122"/>
                  </a:rPr>
                  <a:t>在实例</a:t>
                </a:r>
                <a:r>
                  <a:rPr lang="en-US" altLang="zh-CN" sz="2200" b="1" dirty="0">
                    <a:latin typeface="Arial" panose="020B0604020202020204" pitchFamily="34" charset="0"/>
                    <a:ea typeface="仿宋" panose="02010609060101010101" pitchFamily="49" charset="-122"/>
                  </a:rPr>
                  <a:t>x</a:t>
                </a:r>
                <a:r>
                  <a:rPr lang="zh-CN" altLang="en-US" sz="2200" b="1" dirty="0">
                    <a:latin typeface="Arial" panose="020B0604020202020204" pitchFamily="34" charset="0"/>
                    <a:ea typeface="仿宋" panose="02010609060101010101" pitchFamily="49" charset="-122"/>
                  </a:rPr>
                  <a:t>上的运行时间期望为</a:t>
                </a:r>
                <a:r>
                  <a:rPr lang="en-US" altLang="zh-CN" sz="2200" b="1" dirty="0">
                    <a:latin typeface="Arial" panose="020B0604020202020204" pitchFamily="34" charset="0"/>
                    <a:ea typeface="仿宋" panose="02010609060101010101" pitchFamily="49" charset="-122"/>
                  </a:rPr>
                  <a:t>E</a:t>
                </a:r>
                <a14:m>
                  <m:oMath xmlns:m="http://schemas.openxmlformats.org/officeDocument/2006/math">
                    <m:d>
                      <m:dPr>
                        <m:begChr m:val="["/>
                        <m:endChr m:val="]"/>
                        <m:ctrlPr>
                          <a:rPr lang="en-US" altLang="zh-CN" sz="2200" b="1" i="1" smtClean="0">
                            <a:latin typeface="Cambria Math" panose="02040503050406030204" pitchFamily="18" charset="0"/>
                            <a:ea typeface="仿宋" panose="02010609060101010101" pitchFamily="49" charset="-122"/>
                          </a:rPr>
                        </m:ctrlPr>
                      </m:dPr>
                      <m:e>
                        <m:sSubSup>
                          <m:sSubSupPr>
                            <m:ctrlPr>
                              <a:rPr lang="en-US" altLang="zh-CN" sz="2200" b="1" i="1">
                                <a:latin typeface="Cambria Math" panose="02040503050406030204" pitchFamily="18" charset="0"/>
                                <a:ea typeface="仿宋" panose="02010609060101010101" pitchFamily="49" charset="-122"/>
                              </a:rPr>
                            </m:ctrlPr>
                          </m:sSubSupPr>
                          <m:e>
                            <m:r>
                              <a:rPr lang="zh-CN" altLang="en-US" sz="2200" b="1" i="1">
                                <a:latin typeface="Cambria Math" panose="02040503050406030204" pitchFamily="18" charset="0"/>
                                <a:ea typeface="仿宋" panose="02010609060101010101" pitchFamily="49" charset="-122"/>
                              </a:rPr>
                              <m:t>𝝃</m:t>
                            </m:r>
                          </m:e>
                          <m:sub>
                            <m:r>
                              <a:rPr lang="en-US" altLang="zh-CN" sz="2200" b="1" i="1">
                                <a:latin typeface="Cambria Math" panose="02040503050406030204" pitchFamily="18" charset="0"/>
                                <a:ea typeface="仿宋" panose="02010609060101010101" pitchFamily="49" charset="-122"/>
                              </a:rPr>
                              <m:t>𝒙</m:t>
                            </m:r>
                          </m:sub>
                          <m:sup>
                            <m:r>
                              <a:rPr lang="en-US" altLang="zh-CN" sz="2200" b="1" i="1">
                                <a:latin typeface="Cambria Math" panose="02040503050406030204" pitchFamily="18" charset="0"/>
                                <a:ea typeface="仿宋" panose="02010609060101010101" pitchFamily="49" charset="-122"/>
                              </a:rPr>
                              <m:t>𝑨</m:t>
                            </m:r>
                          </m:sup>
                        </m:sSubSup>
                      </m:e>
                    </m:d>
                  </m:oMath>
                </a14:m>
                <a:r>
                  <a:rPr lang="en-US" altLang="zh-CN" sz="2200" b="1" dirty="0">
                    <a:latin typeface="Arial" panose="020B0604020202020204" pitchFamily="34" charset="0"/>
                    <a:ea typeface="仿宋" panose="02010609060101010101" pitchFamily="49" charset="-122"/>
                  </a:rPr>
                  <a:t>, </a:t>
                </a:r>
                <a:r>
                  <a:rPr lang="zh-CN" altLang="en-US" sz="2200" b="1" dirty="0">
                    <a:latin typeface="Arial" panose="020B0604020202020204" pitchFamily="34" charset="0"/>
                    <a:ea typeface="仿宋" panose="02010609060101010101" pitchFamily="49" charset="-122"/>
                  </a:rPr>
                  <a:t>也称为随机算法</a:t>
                </a:r>
                <a:r>
                  <a:rPr lang="en-US" altLang="zh-CN" sz="2200" b="1" dirty="0">
                    <a:latin typeface="Arial" panose="020B0604020202020204" pitchFamily="34" charset="0"/>
                    <a:ea typeface="仿宋" panose="02010609060101010101" pitchFamily="49" charset="-122"/>
                  </a:rPr>
                  <a:t>A</a:t>
                </a:r>
                <a:r>
                  <a:rPr lang="zh-CN" altLang="en-US" sz="2200" b="1" dirty="0">
                    <a:latin typeface="Arial" panose="020B0604020202020204" pitchFamily="34" charset="0"/>
                    <a:ea typeface="仿宋" panose="02010609060101010101" pitchFamily="49" charset="-122"/>
                  </a:rPr>
                  <a:t>在实例</a:t>
                </a:r>
                <a:r>
                  <a:rPr lang="en-US" altLang="zh-CN" sz="2200" b="1" dirty="0">
                    <a:latin typeface="Arial" panose="020B0604020202020204" pitchFamily="34" charset="0"/>
                    <a:ea typeface="仿宋" panose="02010609060101010101" pitchFamily="49" charset="-122"/>
                  </a:rPr>
                  <a:t>x</a:t>
                </a:r>
                <a:r>
                  <a:rPr lang="zh-CN" altLang="en-US" sz="2200" b="1" dirty="0">
                    <a:latin typeface="Arial" panose="020B0604020202020204" pitchFamily="34" charset="0"/>
                    <a:ea typeface="仿宋" panose="02010609060101010101" pitchFamily="49" charset="-122"/>
                  </a:rPr>
                  <a:t>上的执行时间。</a:t>
                </a:r>
                <a:endParaRPr lang="en-US" altLang="zh-CN" sz="2200" b="1" dirty="0">
                  <a:latin typeface="Arial" panose="020B0604020202020204" pitchFamily="34" charset="0"/>
                  <a:ea typeface="仿宋" panose="02010609060101010101" pitchFamily="49" charset="-122"/>
                </a:endParaRPr>
              </a:p>
              <a:p>
                <a:pPr marL="0" indent="0" algn="just" eaLnBrk="1" hangingPunct="1">
                  <a:lnSpc>
                    <a:spcPct val="110000"/>
                  </a:lnSpc>
                  <a:buNone/>
                </a:pPr>
                <a:r>
                  <a:rPr lang="zh-CN" altLang="en-US" sz="2200" b="1" dirty="0">
                    <a:latin typeface="Arial" panose="020B0604020202020204" pitchFamily="34" charset="0"/>
                    <a:ea typeface="仿宋" panose="02010609060101010101" pitchFamily="49" charset="-122"/>
                  </a:rPr>
                  <a:t>（</a:t>
                </a:r>
                <a:r>
                  <a:rPr lang="en-US" altLang="zh-CN" sz="2200" b="1" dirty="0">
                    <a:latin typeface="Arial" panose="020B0604020202020204" pitchFamily="34" charset="0"/>
                    <a:ea typeface="仿宋" panose="02010609060101010101" pitchFamily="49" charset="-122"/>
                  </a:rPr>
                  <a:t>2</a:t>
                </a:r>
                <a:r>
                  <a:rPr lang="zh-CN" altLang="en-US" sz="2200" b="1" dirty="0">
                    <a:latin typeface="Arial" panose="020B0604020202020204" pitchFamily="34" charset="0"/>
                    <a:ea typeface="仿宋" panose="02010609060101010101" pitchFamily="49" charset="-122"/>
                  </a:rPr>
                  <a:t>）算法的运行时间期望</a:t>
                </a:r>
                <a:endParaRPr lang="en-US" altLang="zh-CN" sz="2200" b="1" dirty="0">
                  <a:latin typeface="Arial" panose="020B0604020202020204" pitchFamily="34" charset="0"/>
                  <a:ea typeface="仿宋" panose="02010609060101010101" pitchFamily="49" charset="-122"/>
                </a:endParaRPr>
              </a:p>
              <a:p>
                <a:pPr marL="0" indent="0" algn="just" eaLnBrk="1" hangingPunct="1">
                  <a:lnSpc>
                    <a:spcPct val="110000"/>
                  </a:lnSpc>
                  <a:buNone/>
                </a:pPr>
                <a:r>
                  <a:rPr lang="zh-CN" altLang="en-US" sz="2200" b="1" dirty="0">
                    <a:latin typeface="Arial" panose="020B0604020202020204" pitchFamily="34" charset="0"/>
                    <a:ea typeface="仿宋" panose="02010609060101010101" pitchFamily="49" charset="-122"/>
                  </a:rPr>
                  <a:t>         如果对一个规模为</a:t>
                </a:r>
                <a:r>
                  <a:rPr lang="en-US" altLang="zh-CN" sz="2200" b="1" dirty="0">
                    <a:latin typeface="Arial" panose="020B0604020202020204" pitchFamily="34" charset="0"/>
                    <a:ea typeface="仿宋" panose="02010609060101010101" pitchFamily="49" charset="-122"/>
                  </a:rPr>
                  <a:t>n</a:t>
                </a:r>
                <a:r>
                  <a:rPr lang="zh-CN" altLang="en-US" sz="2200" b="1" dirty="0">
                    <a:latin typeface="Arial" panose="020B0604020202020204" pitchFamily="34" charset="0"/>
                    <a:ea typeface="仿宋" panose="02010609060101010101" pitchFamily="49" charset="-122"/>
                  </a:rPr>
                  <a:t>问题的所有实例是均匀选取的</a:t>
                </a:r>
                <a:r>
                  <a:rPr lang="en-US" altLang="zh-CN" sz="2200" b="1" dirty="0">
                    <a:latin typeface="Arial" panose="020B0604020202020204" pitchFamily="34" charset="0"/>
                    <a:ea typeface="仿宋" panose="02010609060101010101" pitchFamily="49" charset="-122"/>
                  </a:rPr>
                  <a:t>, </a:t>
                </a:r>
                <a:r>
                  <a:rPr lang="zh-CN" altLang="en-US" sz="2200" b="1" dirty="0">
                    <a:latin typeface="Arial" panose="020B0604020202020204" pitchFamily="34" charset="0"/>
                    <a:ea typeface="仿宋" panose="02010609060101010101" pitchFamily="49" charset="-122"/>
                  </a:rPr>
                  <a:t>则定义各个实例上的平均执行时间为随机算法在该问题上的运行时间期望</a:t>
                </a:r>
                <a:r>
                  <a:rPr lang="en-US" altLang="zh-CN" sz="2200" b="1" dirty="0">
                    <a:latin typeface="Arial" panose="020B0604020202020204" pitchFamily="34" charset="0"/>
                    <a:ea typeface="仿宋" panose="02010609060101010101" pitchFamily="49" charset="-122"/>
                  </a:rPr>
                  <a:t>, </a:t>
                </a:r>
                <a:r>
                  <a:rPr lang="zh-CN" altLang="en-US" sz="2200" b="1" dirty="0">
                    <a:latin typeface="Arial" panose="020B0604020202020204" pitchFamily="34" charset="0"/>
                    <a:ea typeface="仿宋" panose="02010609060101010101" pitchFamily="49" charset="-122"/>
                  </a:rPr>
                  <a:t>记为</a:t>
                </a:r>
                <a:r>
                  <a:rPr lang="en-US" altLang="zh-CN" sz="2200" b="1" dirty="0">
                    <a:latin typeface="Arial" panose="020B0604020202020204" pitchFamily="34" charset="0"/>
                    <a:ea typeface="仿宋" panose="02010609060101010101" pitchFamily="49" charset="-122"/>
                  </a:rPr>
                  <a:t>T(n)</a:t>
                </a:r>
                <a:r>
                  <a:rPr lang="zh-CN" altLang="en-US" sz="2200" b="1" dirty="0">
                    <a:latin typeface="Arial" panose="020B0604020202020204" pitchFamily="34" charset="0"/>
                    <a:ea typeface="仿宋" panose="02010609060101010101" pitchFamily="49" charset="-122"/>
                  </a:rPr>
                  <a:t>。</a:t>
                </a:r>
                <a:endParaRPr lang="en-US" altLang="zh-CN" sz="2200" b="1" dirty="0">
                  <a:latin typeface="Arial" panose="020B0604020202020204" pitchFamily="34" charset="0"/>
                  <a:ea typeface="仿宋" panose="02010609060101010101" pitchFamily="49" charset="-122"/>
                </a:endParaRPr>
              </a:p>
              <a:p>
                <a:pPr marL="0" indent="0" algn="just" eaLnBrk="1" hangingPunct="1">
                  <a:lnSpc>
                    <a:spcPct val="110000"/>
                  </a:lnSpc>
                  <a:buNone/>
                </a:pPr>
                <a:r>
                  <a:rPr lang="zh-CN" altLang="en-US" sz="2200" b="1" dirty="0">
                    <a:solidFill>
                      <a:srgbClr val="7030A0"/>
                    </a:solidFill>
                    <a:latin typeface="Arial" panose="020B0604020202020204" pitchFamily="34" charset="0"/>
                    <a:ea typeface="仿宋" panose="02010609060101010101" pitchFamily="49" charset="-122"/>
                  </a:rPr>
                  <a:t>注：类似地可以定义方差</a:t>
                </a:r>
                <a:endParaRPr lang="en-US" altLang="zh-CN" sz="2200" b="1" dirty="0">
                  <a:solidFill>
                    <a:srgbClr val="7030A0"/>
                  </a:solidFill>
                  <a:latin typeface="Arial" panose="020B0604020202020204" pitchFamily="34" charset="0"/>
                  <a:ea typeface="仿宋" panose="02010609060101010101" pitchFamily="49" charset="-122"/>
                </a:endParaRPr>
              </a:p>
              <a:p>
                <a:pPr eaLnBrk="1" hangingPunct="1">
                  <a:lnSpc>
                    <a:spcPct val="110000"/>
                  </a:lnSpc>
                </a:pPr>
                <a:r>
                  <a:rPr lang="zh-CN" altLang="en-US" sz="2200" b="1" dirty="0">
                    <a:solidFill>
                      <a:srgbClr val="FF0000"/>
                    </a:solidFill>
                    <a:latin typeface="Arial" panose="020B0604020202020204" pitchFamily="34" charset="0"/>
                    <a:ea typeface="仿宋" panose="02010609060101010101" pitchFamily="49" charset="-122"/>
                  </a:rPr>
                  <a:t>随机复杂度类（参见</a:t>
                </a:r>
                <a:r>
                  <a:rPr lang="en-US" altLang="zh-CN" sz="2200" b="1" dirty="0">
                    <a:solidFill>
                      <a:srgbClr val="FF0000"/>
                    </a:solidFill>
                    <a:latin typeface="Arial" panose="020B0604020202020204" pitchFamily="34" charset="0"/>
                    <a:ea typeface="仿宋" panose="02010609060101010101" pitchFamily="49" charset="-122"/>
                  </a:rPr>
                  <a:t>Motwani R. and Raghavan P., Randomized Algorithms.</a:t>
                </a:r>
                <a:r>
                  <a:rPr lang="zh-CN" altLang="en-US" sz="2200" b="1" dirty="0">
                    <a:solidFill>
                      <a:srgbClr val="FF0000"/>
                    </a:solidFill>
                    <a:latin typeface="Arial" panose="020B0604020202020204" pitchFamily="34" charset="0"/>
                    <a:ea typeface="仿宋" panose="02010609060101010101" pitchFamily="49" charset="-122"/>
                  </a:rPr>
                  <a:t>）</a:t>
                </a:r>
                <a:endParaRPr lang="en-US" altLang="zh-CN" sz="2200" b="1" dirty="0">
                  <a:solidFill>
                    <a:srgbClr val="FF0000"/>
                  </a:solidFill>
                  <a:latin typeface="Arial" panose="020B0604020202020204" pitchFamily="34" charset="0"/>
                  <a:ea typeface="仿宋" panose="02010609060101010101" pitchFamily="49" charset="-122"/>
                </a:endParaRPr>
              </a:p>
              <a:p>
                <a:pPr eaLnBrk="1" hangingPunct="1">
                  <a:lnSpc>
                    <a:spcPct val="110000"/>
                  </a:lnSpc>
                  <a:buFontTx/>
                  <a:buNone/>
                </a:pPr>
                <a:r>
                  <a:rPr lang="en-US" altLang="zh-CN" sz="2200" b="1" dirty="0">
                    <a:ea typeface="仿宋" panose="02010609060101010101" pitchFamily="49" charset="-122"/>
                  </a:rPr>
                  <a:t>      </a:t>
                </a:r>
                <a:r>
                  <a:rPr lang="en-US" altLang="zh-CN" sz="2200" b="1" dirty="0" smtClean="0">
                    <a:ea typeface="仿宋" panose="02010609060101010101" pitchFamily="49" charset="-122"/>
                  </a:rPr>
                  <a:t>RP(randomized </a:t>
                </a:r>
                <a:r>
                  <a:rPr lang="en-US" altLang="zh-CN" sz="2200" b="1" dirty="0">
                    <a:ea typeface="仿宋" panose="02010609060101010101" pitchFamily="49" charset="-122"/>
                  </a:rPr>
                  <a:t>p</a:t>
                </a:r>
                <a:r>
                  <a:rPr lang="en-US" altLang="zh-CN" sz="2200" b="1" dirty="0" smtClean="0">
                    <a:ea typeface="仿宋" panose="02010609060101010101" pitchFamily="49" charset="-122"/>
                  </a:rPr>
                  <a:t>olynomial </a:t>
                </a:r>
                <a:r>
                  <a:rPr lang="en-US" altLang="zh-CN" sz="2200" b="1" dirty="0">
                    <a:ea typeface="仿宋" panose="02010609060101010101" pitchFamily="49" charset="-122"/>
                  </a:rPr>
                  <a:t>time), ZPP, ZPP(zero-error probabilistic polynomial time), PP, </a:t>
                </a:r>
                <a:r>
                  <a:rPr lang="en-US" altLang="zh-CN" sz="2200" b="1" dirty="0" smtClean="0">
                    <a:ea typeface="仿宋" panose="02010609060101010101" pitchFamily="49" charset="-122"/>
                  </a:rPr>
                  <a:t>BPP(bounded </a:t>
                </a:r>
                <a:r>
                  <a:rPr lang="en-US" altLang="zh-CN" sz="2200" b="1" dirty="0">
                    <a:ea typeface="仿宋" panose="02010609060101010101" pitchFamily="49" charset="-122"/>
                  </a:rPr>
                  <a:t>error </a:t>
                </a:r>
                <a:r>
                  <a:rPr lang="en-US" altLang="zh-CN" sz="2200" b="1" smtClean="0">
                    <a:ea typeface="仿宋" panose="02010609060101010101" pitchFamily="49" charset="-122"/>
                  </a:rPr>
                  <a:t>probabilistic polynomial </a:t>
                </a:r>
                <a:r>
                  <a:rPr lang="en-US" altLang="zh-CN" sz="2200" b="1" dirty="0" smtClean="0">
                    <a:ea typeface="仿宋" panose="02010609060101010101" pitchFamily="49" charset="-122"/>
                  </a:rPr>
                  <a:t>time</a:t>
                </a:r>
                <a:r>
                  <a:rPr lang="en-US" altLang="zh-CN" sz="2200" b="1" dirty="0">
                    <a:ea typeface="仿宋" panose="02010609060101010101" pitchFamily="49" charset="-122"/>
                  </a:rPr>
                  <a:t>) etc.</a:t>
                </a:r>
                <a:endParaRPr lang="ru-RU" altLang="zh-CN" sz="2200" b="1" dirty="0">
                  <a:ea typeface="仿宋" panose="02010609060101010101" pitchFamily="49" charset="-122"/>
                </a:endParaRPr>
              </a:p>
            </p:txBody>
          </p:sp>
        </mc:Choice>
        <mc:Fallback xmlns="">
          <p:sp>
            <p:nvSpPr>
              <p:cNvPr id="6" name="Rectangle 31">
                <a:extLst>
                  <a:ext uri="{FF2B5EF4-FFF2-40B4-BE49-F238E27FC236}">
                    <a16:creationId xmlns:a16="http://schemas.microsoft.com/office/drawing/2014/main" id="{40DCD6B3-562B-4421-91A4-3BAB60398A9F}"/>
                  </a:ext>
                </a:extLst>
              </p:cNvPr>
              <p:cNvSpPr txBox="1">
                <a:spLocks noRot="1" noChangeAspect="1" noMove="1" noResize="1" noEditPoints="1" noAdjustHandles="1" noChangeArrowheads="1" noChangeShapeType="1" noTextEdit="1"/>
              </p:cNvSpPr>
              <p:nvPr/>
            </p:nvSpPr>
            <p:spPr bwMode="auto">
              <a:xfrm>
                <a:off x="577162" y="1469475"/>
                <a:ext cx="10592830" cy="4758330"/>
              </a:xfrm>
              <a:prstGeom prst="rect">
                <a:avLst/>
              </a:prstGeom>
              <a:blipFill>
                <a:blip r:embed="rId3"/>
                <a:stretch>
                  <a:fillRect l="-748" t="-1280" r="-806" b="-64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8" name="Rectangle 2">
            <a:extLst>
              <a:ext uri="{FF2B5EF4-FFF2-40B4-BE49-F238E27FC236}">
                <a16:creationId xmlns:a16="http://schemas.microsoft.com/office/drawing/2014/main" id="{F30A8C9C-1C61-4083-9C59-CAFE771B04EC}"/>
              </a:ext>
            </a:extLst>
          </p:cNvPr>
          <p:cNvSpPr txBox="1">
            <a:spLocks noChangeArrowheads="1"/>
          </p:cNvSpPr>
          <p:nvPr/>
        </p:nvSpPr>
        <p:spPr bwMode="auto">
          <a:xfrm>
            <a:off x="0" y="710565"/>
            <a:ext cx="3753078" cy="92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r>
              <a:rPr lang="zh-CN" altLang="en-US" sz="3200" b="1" dirty="0">
                <a:latin typeface="华文仿宋" panose="02010600040101010101" pitchFamily="2" charset="-122"/>
                <a:ea typeface="华文仿宋" panose="02010600040101010101" pitchFamily="2" charset="-122"/>
              </a:rPr>
              <a:t>时间复杂性度量</a:t>
            </a:r>
            <a:endParaRPr lang="zh-CN" altLang="ru-RU" sz="3200" b="1" dirty="0">
              <a:latin typeface="华文仿宋" panose="02010600040101010101" pitchFamily="2" charset="-122"/>
              <a:ea typeface="华文仿宋" panose="02010600040101010101" pitchFamily="2" charset="-122"/>
            </a:endParaRPr>
          </a:p>
        </p:txBody>
      </p:sp>
      <p:sp>
        <p:nvSpPr>
          <p:cNvPr id="7" name="矩形 6">
            <a:extLst>
              <a:ext uri="{FF2B5EF4-FFF2-40B4-BE49-F238E27FC236}">
                <a16:creationId xmlns:a16="http://schemas.microsoft.com/office/drawing/2014/main" id="{421BD41E-C5E9-47E7-874E-E5552AA60A9A}"/>
              </a:ext>
            </a:extLst>
          </p:cNvPr>
          <p:cNvSpPr/>
          <p:nvPr/>
        </p:nvSpPr>
        <p:spPr>
          <a:xfrm>
            <a:off x="164014" y="89332"/>
            <a:ext cx="8280920" cy="505972"/>
          </a:xfrm>
          <a:prstGeom prst="rect">
            <a:avLst/>
          </a:prstGeom>
        </p:spPr>
        <p:txBody>
          <a:bodyPr wrap="square">
            <a:spAutoFit/>
          </a:bodyPr>
          <a:lstStyle/>
          <a:p>
            <a:pPr algn="just" eaLnBrk="0" hangingPunct="0">
              <a:lnSpc>
                <a:spcPct val="120000"/>
              </a:lnSpc>
              <a:spcBef>
                <a:spcPts val="1000"/>
              </a:spcBef>
              <a:buClr>
                <a:srgbClr val="C00000"/>
              </a:buClr>
            </a:pPr>
            <a:r>
              <a:rPr lang="en-US" altLang="zh-CN"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1.1.5 </a:t>
            </a:r>
            <a:r>
              <a:rPr lang="zh-CN" altLang="en-US"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  基础知识</a:t>
            </a:r>
          </a:p>
        </p:txBody>
      </p:sp>
    </p:spTree>
    <p:extLst>
      <p:ext uri="{BB962C8B-B14F-4D97-AF65-F5344CB8AC3E}">
        <p14:creationId xmlns:p14="http://schemas.microsoft.com/office/powerpoint/2010/main" val="287315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childTnLst>
                                    <p:set>
                                      <p:cBhvr additive="base">
                                        <p:cTn id="6" dur="1" fill="hold">
                                          <p:stCondLst>
                                            <p:cond delay="0"/>
                                          </p:stCondLst>
                                        </p:cTn>
                                        <p:tgtEl>
                                          <p:spTgt spid="6">
                                            <p:txEl>
                                              <p:pRg st="0" end="0"/>
                                            </p:txEl>
                                          </p:spTgt>
                                        </p:tgtEl>
                                        <p:attrNameLst>
                                          <p:attrName>style.visibility</p:attrName>
                                        </p:attrNameLst>
                                      </p:cBhvr>
                                      <p:to>
                                        <p:strVal val="visible"/>
                                      </p:to>
                                    </p:set>
                                    <p:animEffect transition="in" filter="blinds(horizontal)">
                                      <p:cBhvr additive="base">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childTnLst>
                                    <p:set>
                                      <p:cBhvr additive="base">
                                        <p:cTn id="11" dur="1" fill="hold">
                                          <p:stCondLst>
                                            <p:cond delay="0"/>
                                          </p:stCondLst>
                                        </p:cTn>
                                        <p:tgtEl>
                                          <p:spTgt spid="6">
                                            <p:txEl>
                                              <p:pRg st="1" end="1"/>
                                            </p:txEl>
                                          </p:spTgt>
                                        </p:tgtEl>
                                        <p:attrNameLst>
                                          <p:attrName>style.visibility</p:attrName>
                                        </p:attrNameLst>
                                      </p:cBhvr>
                                      <p:to>
                                        <p:strVal val="visible"/>
                                      </p:to>
                                    </p:set>
                                    <p:animEffect transition="in" filter="blinds(horizontal)">
                                      <p:cBhvr additive="base">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childTnLst>
                                    <p:set>
                                      <p:cBhvr additive="base">
                                        <p:cTn id="16" dur="1" fill="hold">
                                          <p:stCondLst>
                                            <p:cond delay="0"/>
                                          </p:stCondLst>
                                        </p:cTn>
                                        <p:tgtEl>
                                          <p:spTgt spid="6">
                                            <p:txEl>
                                              <p:pRg st="2" end="2"/>
                                            </p:txEl>
                                          </p:spTgt>
                                        </p:tgtEl>
                                        <p:attrNameLst>
                                          <p:attrName>style.visibility</p:attrName>
                                        </p:attrNameLst>
                                      </p:cBhvr>
                                      <p:to>
                                        <p:strVal val="visible"/>
                                      </p:to>
                                    </p:set>
                                    <p:animEffect transition="in" filter="blinds(horizontal)">
                                      <p:cBhvr additive="base">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childTnLst>
                                    <p:set>
                                      <p:cBhvr additive="base">
                                        <p:cTn id="21" dur="1" fill="hold">
                                          <p:stCondLst>
                                            <p:cond delay="0"/>
                                          </p:stCondLst>
                                        </p:cTn>
                                        <p:tgtEl>
                                          <p:spTgt spid="6">
                                            <p:txEl>
                                              <p:pRg st="3" end="3"/>
                                            </p:txEl>
                                          </p:spTgt>
                                        </p:tgtEl>
                                        <p:attrNameLst>
                                          <p:attrName>style.visibility</p:attrName>
                                        </p:attrNameLst>
                                      </p:cBhvr>
                                      <p:to>
                                        <p:strVal val="visible"/>
                                      </p:to>
                                    </p:set>
                                    <p:animEffect transition="in" filter="blinds(horizontal)">
                                      <p:cBhvr additive="base">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childTnLst>
                                    <p:set>
                                      <p:cBhvr additive="base">
                                        <p:cTn id="26" dur="1" fill="hold">
                                          <p:stCondLst>
                                            <p:cond delay="0"/>
                                          </p:stCondLst>
                                        </p:cTn>
                                        <p:tgtEl>
                                          <p:spTgt spid="6">
                                            <p:txEl>
                                              <p:pRg st="4" end="4"/>
                                            </p:txEl>
                                          </p:spTgt>
                                        </p:tgtEl>
                                        <p:attrNameLst>
                                          <p:attrName>style.visibility</p:attrName>
                                        </p:attrNameLst>
                                      </p:cBhvr>
                                      <p:to>
                                        <p:strVal val="visible"/>
                                      </p:to>
                                    </p:set>
                                    <p:animEffect transition="in" filter="blinds(horizontal)">
                                      <p:cBhvr additive="base">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childTnLst>
                                    <p:set>
                                      <p:cBhvr additive="base">
                                        <p:cTn id="31" dur="1" fill="hold">
                                          <p:stCondLst>
                                            <p:cond delay="0"/>
                                          </p:stCondLst>
                                        </p:cTn>
                                        <p:tgtEl>
                                          <p:spTgt spid="6">
                                            <p:txEl>
                                              <p:pRg st="5" end="5"/>
                                            </p:txEl>
                                          </p:spTgt>
                                        </p:tgtEl>
                                        <p:attrNameLst>
                                          <p:attrName>style.visibility</p:attrName>
                                        </p:attrNameLst>
                                      </p:cBhvr>
                                      <p:to>
                                        <p:strVal val="visible"/>
                                      </p:to>
                                    </p:set>
                                    <p:animEffect transition="in" filter="blinds(horizontal)">
                                      <p:cBhvr additive="base">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childTnLst>
                                    <p:set>
                                      <p:cBhvr additive="base">
                                        <p:cTn id="36" dur="1" fill="hold">
                                          <p:stCondLst>
                                            <p:cond delay="0"/>
                                          </p:stCondLst>
                                        </p:cTn>
                                        <p:tgtEl>
                                          <p:spTgt spid="6">
                                            <p:txEl>
                                              <p:pRg st="6" end="6"/>
                                            </p:txEl>
                                          </p:spTgt>
                                        </p:tgtEl>
                                        <p:attrNameLst>
                                          <p:attrName>style.visibility</p:attrName>
                                        </p:attrNameLst>
                                      </p:cBhvr>
                                      <p:to>
                                        <p:strVal val="visible"/>
                                      </p:to>
                                    </p:set>
                                    <p:animEffect transition="in" filter="blinds(horizontal)">
                                      <p:cBhvr additive="base">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childTnLst>
                                    <p:set>
                                      <p:cBhvr additive="base">
                                        <p:cTn id="41" dur="1" fill="hold">
                                          <p:stCondLst>
                                            <p:cond delay="0"/>
                                          </p:stCondLst>
                                        </p:cTn>
                                        <p:tgtEl>
                                          <p:spTgt spid="6">
                                            <p:txEl>
                                              <p:pRg st="7" end="7"/>
                                            </p:txEl>
                                          </p:spTgt>
                                        </p:tgtEl>
                                        <p:attrNameLst>
                                          <p:attrName>style.visibility</p:attrName>
                                        </p:attrNameLst>
                                      </p:cBhvr>
                                      <p:to>
                                        <p:strVal val="visible"/>
                                      </p:to>
                                    </p:set>
                                    <p:animEffect transition="in" filter="blinds(horizontal)">
                                      <p:cBhvr additive="base">
                                        <p:cTn id="4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8EF21C-A08E-41C7-B228-175CDB3E0F26}"/>
              </a:ext>
            </a:extLst>
          </p:cNvPr>
          <p:cNvSpPr>
            <a:spLocks noChangeArrowheads="1"/>
          </p:cNvSpPr>
          <p:nvPr/>
        </p:nvSpPr>
        <p:spPr bwMode="auto">
          <a:xfrm>
            <a:off x="2540" y="630195"/>
            <a:ext cx="12189460" cy="80370"/>
          </a:xfrm>
          <a:prstGeom prst="rect">
            <a:avLst/>
          </a:prstGeom>
          <a:solidFill>
            <a:srgbClr val="0070C0"/>
          </a:solidFill>
          <a:ln w="3175">
            <a:solidFill>
              <a:schemeClr val="bg1"/>
            </a:solidFill>
            <a:miter lim="800000"/>
          </a:ln>
        </p:spPr>
        <p:txBody>
          <a:bodyPr anchor="ctr"/>
          <a:lstStyle/>
          <a:p>
            <a:pPr algn="ctr">
              <a:buClr>
                <a:srgbClr val="000000"/>
              </a:buClr>
              <a:buSzPct val="100000"/>
            </a:pPr>
            <a:endParaRPr lang="en-US" altLang="zh-CN" sz="3600" b="1" dirty="0">
              <a:solidFill>
                <a:schemeClr val="bg1"/>
              </a:solidFill>
              <a:latin typeface="+mn-lt"/>
              <a:ea typeface="黑体" panose="02010609060101010101" pitchFamily="2" charset="-122"/>
              <a:sym typeface="Webdings" panose="05030102010509060703" pitchFamily="18" charset="2"/>
            </a:endParaRPr>
          </a:p>
        </p:txBody>
      </p:sp>
      <p:sp>
        <p:nvSpPr>
          <p:cNvPr id="5" name="矩形 4">
            <a:extLst>
              <a:ext uri="{FF2B5EF4-FFF2-40B4-BE49-F238E27FC236}">
                <a16:creationId xmlns:a16="http://schemas.microsoft.com/office/drawing/2014/main" id="{65A7E2FB-B2D1-47E2-A35B-3613FAEF0C24}"/>
              </a:ext>
            </a:extLst>
          </p:cNvPr>
          <p:cNvSpPr/>
          <p:nvPr/>
        </p:nvSpPr>
        <p:spPr>
          <a:xfrm>
            <a:off x="164014" y="89332"/>
            <a:ext cx="8280920" cy="505972"/>
          </a:xfrm>
          <a:prstGeom prst="rect">
            <a:avLst/>
          </a:prstGeom>
        </p:spPr>
        <p:txBody>
          <a:bodyPr wrap="square">
            <a:spAutoFit/>
          </a:bodyPr>
          <a:lstStyle/>
          <a:p>
            <a:pPr algn="just" eaLnBrk="0" hangingPunct="0">
              <a:lnSpc>
                <a:spcPct val="120000"/>
              </a:lnSpc>
              <a:spcBef>
                <a:spcPts val="1000"/>
              </a:spcBef>
              <a:buClr>
                <a:srgbClr val="C00000"/>
              </a:buClr>
            </a:pPr>
            <a:r>
              <a:rPr lang="en-US" altLang="zh-CN"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1.1.5 </a:t>
            </a:r>
            <a:r>
              <a:rPr lang="zh-CN" altLang="en-US"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  基础知识</a:t>
            </a:r>
          </a:p>
        </p:txBody>
      </p:sp>
      <p:sp>
        <p:nvSpPr>
          <p:cNvPr id="8" name="文本框 7">
            <a:extLst>
              <a:ext uri="{FF2B5EF4-FFF2-40B4-BE49-F238E27FC236}">
                <a16:creationId xmlns:a16="http://schemas.microsoft.com/office/drawing/2014/main" id="{E2514376-90D2-4957-A915-7F719B135C42}"/>
              </a:ext>
            </a:extLst>
          </p:cNvPr>
          <p:cNvSpPr txBox="1"/>
          <p:nvPr/>
        </p:nvSpPr>
        <p:spPr>
          <a:xfrm>
            <a:off x="254090" y="745456"/>
            <a:ext cx="6104238" cy="584775"/>
          </a:xfrm>
          <a:prstGeom prst="rect">
            <a:avLst/>
          </a:prstGeom>
          <a:noFill/>
        </p:spPr>
        <p:txBody>
          <a:bodyPr wrap="square">
            <a:spAutoFit/>
          </a:bodyPr>
          <a:lstStyle/>
          <a:p>
            <a:r>
              <a:rPr lang="zh-CN" altLang="en-US" sz="3200" b="0" i="0" u="none" strike="noStrike" baseline="0" dirty="0">
                <a:solidFill>
                  <a:srgbClr val="00339B"/>
                </a:solidFill>
                <a:latin typeface="华文行楷" panose="02010800040101010101" pitchFamily="2" charset="-122"/>
                <a:ea typeface="华文行楷" panose="02010800040101010101" pitchFamily="2" charset="-122"/>
              </a:rPr>
              <a:t>概率论公理</a:t>
            </a:r>
            <a:endParaRPr lang="zh-CN" altLang="en-US" sz="3200" dirty="0"/>
          </a:p>
        </p:txBody>
      </p:sp>
      <p:sp>
        <p:nvSpPr>
          <p:cNvPr id="10" name="矩形: 圆角 9">
            <a:extLst>
              <a:ext uri="{FF2B5EF4-FFF2-40B4-BE49-F238E27FC236}">
                <a16:creationId xmlns:a16="http://schemas.microsoft.com/office/drawing/2014/main" id="{4B457171-78D1-4B7E-82AA-52B66015B010}"/>
              </a:ext>
            </a:extLst>
          </p:cNvPr>
          <p:cNvSpPr/>
          <p:nvPr/>
        </p:nvSpPr>
        <p:spPr>
          <a:xfrm>
            <a:off x="495519" y="4078096"/>
            <a:ext cx="11355860" cy="251466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a:extLst>
              <a:ext uri="{FF2B5EF4-FFF2-40B4-BE49-F238E27FC236}">
                <a16:creationId xmlns:a16="http://schemas.microsoft.com/office/drawing/2014/main" id="{038DAD74-0C89-4480-8AC5-DEAA35D01344}"/>
              </a:ext>
            </a:extLst>
          </p:cNvPr>
          <p:cNvGrpSpPr/>
          <p:nvPr/>
        </p:nvGrpSpPr>
        <p:grpSpPr>
          <a:xfrm>
            <a:off x="495519" y="1330231"/>
            <a:ext cx="11355860" cy="2593318"/>
            <a:chOff x="418070" y="1573772"/>
            <a:chExt cx="11355860" cy="2845025"/>
          </a:xfrm>
        </p:grpSpPr>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EB53D9AE-CFAB-4FF9-8A43-F8138354137C}"/>
                    </a:ext>
                  </a:extLst>
                </p:cNvPr>
                <p:cNvSpPr txBox="1"/>
                <p:nvPr/>
              </p:nvSpPr>
              <p:spPr>
                <a:xfrm>
                  <a:off x="770238" y="1582543"/>
                  <a:ext cx="10651524" cy="2836254"/>
                </a:xfrm>
                <a:prstGeom prst="rect">
                  <a:avLst/>
                </a:prstGeom>
                <a:noFill/>
              </p:spPr>
              <p:txBody>
                <a:bodyPr wrap="square">
                  <a:spAutoFit/>
                </a:bodyPr>
                <a:lstStyle/>
                <a:p>
                  <a:pPr algn="l"/>
                  <a:r>
                    <a:rPr lang="zh-CN" altLang="en-US" sz="2800" b="1" i="0" u="none" strike="noStrike" baseline="0" dirty="0">
                      <a:latin typeface="华文新魏" panose="02010800040101010101" pitchFamily="2" charset="-122"/>
                      <a:ea typeface="华文新魏" panose="02010800040101010101" pitchFamily="2" charset="-122"/>
                    </a:rPr>
                    <a:t>定义</a:t>
                  </a:r>
                  <a:r>
                    <a:rPr lang="en-US" altLang="zh-CN" sz="2800" b="1" i="0" u="none" strike="noStrike" baseline="0" dirty="0">
                      <a:latin typeface="华文新魏" panose="02010800040101010101" pitchFamily="2" charset="-122"/>
                      <a:ea typeface="华文新魏" panose="02010800040101010101" pitchFamily="2" charset="-122"/>
                    </a:rPr>
                    <a:t>1.1   </a:t>
                  </a:r>
                  <a:r>
                    <a:rPr lang="zh-CN" altLang="en-US" sz="2800" b="0" i="0" u="none" strike="noStrike" baseline="0" dirty="0">
                      <a:solidFill>
                        <a:srgbClr val="FF0000"/>
                      </a:solidFill>
                      <a:latin typeface="华文新魏" panose="02010800040101010101" pitchFamily="2" charset="-122"/>
                      <a:ea typeface="华文新魏" panose="02010800040101010101" pitchFamily="2" charset="-122"/>
                    </a:rPr>
                    <a:t>概率空间的三要素</a:t>
                  </a:r>
                  <a:r>
                    <a:rPr lang="zh-CN" altLang="en-US" sz="2800" b="0" i="0" u="none" strike="noStrike" baseline="0" dirty="0">
                      <a:latin typeface="华文新魏" panose="02010800040101010101" pitchFamily="2" charset="-122"/>
                      <a:ea typeface="华文新魏" panose="02010800040101010101" pitchFamily="2" charset="-122"/>
                    </a:rPr>
                    <a:t>：</a:t>
                  </a:r>
                  <a:endParaRPr lang="en-US" altLang="zh-CN" sz="2800" b="0" i="0" u="none" strike="noStrike" baseline="0" dirty="0">
                    <a:latin typeface="华文新魏" panose="02010800040101010101" pitchFamily="2" charset="-122"/>
                    <a:ea typeface="华文新魏" panose="02010800040101010101" pitchFamily="2" charset="-122"/>
                  </a:endParaRPr>
                </a:p>
                <a:p>
                  <a:pPr algn="l"/>
                  <a:r>
                    <a:rPr lang="en-US" altLang="zh-CN" sz="2800" b="1" i="0" u="none" strike="noStrike" baseline="0" dirty="0">
                      <a:latin typeface="仿宋" panose="02010609060101010101" pitchFamily="49" charset="-122"/>
                      <a:ea typeface="仿宋" panose="02010609060101010101" pitchFamily="49" charset="-122"/>
                    </a:rPr>
                    <a:t>a</a:t>
                  </a:r>
                  <a:r>
                    <a:rPr lang="en-US" altLang="zh-CN" sz="2800" b="1" dirty="0">
                      <a:latin typeface="仿宋" panose="02010609060101010101" pitchFamily="49" charset="-122"/>
                      <a:ea typeface="仿宋" panose="02010609060101010101" pitchFamily="49" charset="-122"/>
                    </a:rPr>
                    <a:t>.</a:t>
                  </a:r>
                  <a:r>
                    <a:rPr lang="zh-CN" altLang="en-US" sz="2800" b="1" dirty="0">
                      <a:latin typeface="仿宋" panose="02010609060101010101" pitchFamily="49" charset="-122"/>
                      <a:ea typeface="仿宋" panose="02010609060101010101" pitchFamily="49" charset="-122"/>
                    </a:rPr>
                    <a:t> </a:t>
                  </a:r>
                  <a:r>
                    <a:rPr lang="zh-CN" altLang="en-US" sz="2600" b="1" dirty="0">
                      <a:latin typeface="仿宋" panose="02010609060101010101" pitchFamily="49" charset="-122"/>
                      <a:ea typeface="仿宋" panose="02010609060101010101" pitchFamily="49" charset="-122"/>
                    </a:rPr>
                    <a:t>样本空间</a:t>
                  </a:r>
                  <a:r>
                    <a:rPr lang="en-US" altLang="zh-CN" sz="2600" b="1" dirty="0">
                      <a:latin typeface="仿宋" panose="02010609060101010101" pitchFamily="49" charset="-122"/>
                      <a:ea typeface="仿宋" panose="02010609060101010101" pitchFamily="49" charset="-122"/>
                    </a:rPr>
                    <a:t>Ω</a:t>
                  </a:r>
                  <a:r>
                    <a:rPr lang="zh-CN" altLang="en-US" sz="2600" b="1" dirty="0">
                      <a:latin typeface="仿宋" panose="02010609060101010101" pitchFamily="49" charset="-122"/>
                      <a:ea typeface="仿宋" panose="02010609060101010101" pitchFamily="49" charset="-122"/>
                    </a:rPr>
                    <a:t>，限制在概率空间上的随机过程所有可能结果的集合</a:t>
                  </a:r>
                  <a:r>
                    <a:rPr lang="en-US" altLang="zh-CN" sz="2600" b="1" dirty="0">
                      <a:latin typeface="仿宋" panose="02010609060101010101" pitchFamily="49" charset="-122"/>
                      <a:ea typeface="仿宋" panose="02010609060101010101" pitchFamily="49" charset="-122"/>
                    </a:rPr>
                    <a:t>.</a:t>
                  </a:r>
                </a:p>
                <a:p>
                  <a:r>
                    <a:rPr lang="en-US" altLang="zh-CN" sz="2600" b="1" i="0" u="none" strike="noStrike" baseline="0" dirty="0">
                      <a:latin typeface="仿宋" panose="02010609060101010101" pitchFamily="49" charset="-122"/>
                      <a:ea typeface="仿宋" panose="02010609060101010101" pitchFamily="49" charset="-122"/>
                    </a:rPr>
                    <a:t>b. </a:t>
                  </a:r>
                  <a:r>
                    <a:rPr lang="zh-CN" altLang="en-US" sz="2600" b="1" dirty="0">
                      <a:latin typeface="仿宋" panose="02010609060101010101" pitchFamily="49" charset="-122"/>
                      <a:ea typeface="仿宋" panose="02010609060101010101" pitchFamily="49" charset="-122"/>
                    </a:rPr>
                    <a:t>表示可容许事件的集族</a:t>
                  </a:r>
                  <a14:m>
                    <m:oMath xmlns:m="http://schemas.openxmlformats.org/officeDocument/2006/math">
                      <m:r>
                        <a:rPr lang="en-US" altLang="zh-CN" sz="2600" b="1" i="1" smtClean="0">
                          <a:latin typeface="Cambria Math" panose="02040503050406030204" pitchFamily="18" charset="0"/>
                          <a:ea typeface="Cambria Math" panose="02040503050406030204" pitchFamily="18" charset="0"/>
                        </a:rPr>
                        <m:t>𝓕</m:t>
                      </m:r>
                      <m:r>
                        <a:rPr lang="zh-CN" altLang="en-US" sz="2600" b="1" i="1" smtClean="0">
                          <a:latin typeface="Cambria Math" panose="02040503050406030204" pitchFamily="18" charset="0"/>
                          <a:ea typeface="Cambria Math" panose="02040503050406030204" pitchFamily="18" charset="0"/>
                        </a:rPr>
                        <m:t>，</m:t>
                      </m:r>
                    </m:oMath>
                  </a14:m>
                  <a:r>
                    <a:rPr lang="zh-CN" altLang="en-US" sz="2600" b="1" i="0" u="none" strike="noStrike" baseline="0" dirty="0">
                      <a:latin typeface="仿宋" panose="02010609060101010101" pitchFamily="49" charset="-122"/>
                      <a:ea typeface="仿宋" panose="02010609060101010101" pitchFamily="49" charset="-122"/>
                    </a:rPr>
                    <a:t>其中</a:t>
                  </a:r>
                  <a14:m>
                    <m:oMath xmlns:m="http://schemas.openxmlformats.org/officeDocument/2006/math">
                      <m:r>
                        <a:rPr lang="en-US" altLang="zh-CN" sz="2600" b="1" i="1" smtClean="0">
                          <a:latin typeface="Cambria Math" panose="02040503050406030204" pitchFamily="18" charset="0"/>
                          <a:ea typeface="Cambria Math" panose="02040503050406030204" pitchFamily="18" charset="0"/>
                        </a:rPr>
                        <m:t>𝓕</m:t>
                      </m:r>
                    </m:oMath>
                  </a14:m>
                  <a:r>
                    <a:rPr lang="zh-CN" altLang="en-US" sz="2600" b="1" i="0" u="none" strike="noStrike" baseline="0" dirty="0">
                      <a:latin typeface="仿宋" panose="02010609060101010101" pitchFamily="49" charset="-122"/>
                      <a:ea typeface="仿宋" panose="02010609060101010101" pitchFamily="49" charset="-122"/>
                    </a:rPr>
                    <a:t>中的每个集合都是样本空间</a:t>
                  </a:r>
                  <a:r>
                    <a:rPr lang="en-US" altLang="zh-CN" sz="2600" b="1" i="0" u="none" strike="noStrike" baseline="0" dirty="0">
                      <a:latin typeface="仿宋" panose="02010609060101010101" pitchFamily="49" charset="-122"/>
                      <a:ea typeface="仿宋" panose="02010609060101010101" pitchFamily="49" charset="-122"/>
                    </a:rPr>
                    <a:t>Ω</a:t>
                  </a:r>
                  <a:r>
                    <a:rPr lang="zh-CN" altLang="en-US" sz="2600" b="1" i="0" u="none" strike="noStrike" baseline="0" dirty="0">
                      <a:latin typeface="仿宋" panose="02010609060101010101" pitchFamily="49" charset="-122"/>
                      <a:ea typeface="仿宋" panose="02010609060101010101" pitchFamily="49" charset="-122"/>
                    </a:rPr>
                    <a:t>的子集</a:t>
                  </a:r>
                  <a:r>
                    <a:rPr lang="en-US" altLang="zh-CN" sz="2600" b="1" i="0" u="none" strike="noStrike" baseline="0" dirty="0">
                      <a:latin typeface="仿宋" panose="02010609060101010101" pitchFamily="49" charset="-122"/>
                      <a:ea typeface="仿宋" panose="02010609060101010101" pitchFamily="49" charset="-122"/>
                    </a:rPr>
                    <a:t>.</a:t>
                  </a:r>
                </a:p>
                <a:p>
                  <a:r>
                    <a:rPr lang="en-US" altLang="zh-CN" sz="2600" b="1" dirty="0">
                      <a:latin typeface="仿宋" panose="02010609060101010101" pitchFamily="49" charset="-122"/>
                      <a:ea typeface="仿宋" panose="02010609060101010101" pitchFamily="49" charset="-122"/>
                    </a:rPr>
                    <a:t>c. </a:t>
                  </a:r>
                  <a:r>
                    <a:rPr lang="zh-CN" altLang="en-US" sz="2600" b="1" dirty="0">
                      <a:latin typeface="仿宋" panose="02010609060101010101" pitchFamily="49" charset="-122"/>
                      <a:ea typeface="仿宋" panose="02010609060101010101" pitchFamily="49" charset="-122"/>
                    </a:rPr>
                    <a:t>概率函数</a:t>
                  </a:r>
                  <a:r>
                    <a:rPr lang="en-US" altLang="zh-CN" sz="2600" b="1" dirty="0">
                      <a:latin typeface="仿宋" panose="02010609060101010101" pitchFamily="49" charset="-122"/>
                      <a:ea typeface="仿宋" panose="02010609060101010101" pitchFamily="49" charset="-122"/>
                    </a:rPr>
                    <a:t> </a:t>
                  </a:r>
                  <a14:m>
                    <m:oMath xmlns:m="http://schemas.openxmlformats.org/officeDocument/2006/math">
                      <m:r>
                        <a:rPr lang="en-US" altLang="zh-CN" sz="2600" b="1" i="1" dirty="0" smtClean="0">
                          <a:latin typeface="Cambria Math" panose="02040503050406030204" pitchFamily="18" charset="0"/>
                          <a:ea typeface="Cambria Math" panose="02040503050406030204" pitchFamily="18" charset="0"/>
                        </a:rPr>
                        <m:t>𝐏</m:t>
                      </m:r>
                      <m:r>
                        <a:rPr lang="en-US" altLang="zh-CN" sz="2600" b="1" i="0" dirty="0" smtClean="0">
                          <a:latin typeface="Cambria Math" panose="02040503050406030204" pitchFamily="18" charset="0"/>
                          <a:ea typeface="Cambria Math" panose="02040503050406030204" pitchFamily="18" charset="0"/>
                        </a:rPr>
                        <m:t>:</m:t>
                      </m:r>
                      <m:r>
                        <a:rPr lang="en-US" altLang="zh-CN" sz="2600" b="1" i="1" smtClean="0">
                          <a:latin typeface="Cambria Math" panose="02040503050406030204" pitchFamily="18" charset="0"/>
                          <a:ea typeface="Cambria Math" panose="02040503050406030204" pitchFamily="18" charset="0"/>
                        </a:rPr>
                        <m:t>𝓕</m:t>
                      </m:r>
                      <m:r>
                        <a:rPr lang="en-US" altLang="zh-CN" sz="2600" b="1" i="1" smtClean="0">
                          <a:latin typeface="Cambria Math" panose="02040503050406030204" pitchFamily="18" charset="0"/>
                          <a:ea typeface="Cambria Math" panose="02040503050406030204" pitchFamily="18" charset="0"/>
                        </a:rPr>
                        <m:t>→</m:t>
                      </m:r>
                      <m:r>
                        <a:rPr lang="en-US" altLang="zh-CN" sz="2600" b="1" i="1" smtClean="0">
                          <a:latin typeface="Cambria Math" panose="02040503050406030204" pitchFamily="18" charset="0"/>
                          <a:ea typeface="Cambria Math" panose="02040503050406030204" pitchFamily="18" charset="0"/>
                        </a:rPr>
                        <m:t>ℝ</m:t>
                      </m:r>
                      <m:r>
                        <a:rPr lang="en-US" altLang="zh-CN" sz="2600" b="1" i="0" smtClean="0">
                          <a:latin typeface="Cambria Math" panose="02040503050406030204" pitchFamily="18" charset="0"/>
                          <a:ea typeface="Cambria Math" panose="02040503050406030204" pitchFamily="18" charset="0"/>
                        </a:rPr>
                        <m:t>.</m:t>
                      </m:r>
                    </m:oMath>
                  </a14:m>
                  <a:endParaRPr lang="en-US" altLang="zh-CN" sz="2600" b="1" i="0" u="none" strike="noStrike" baseline="0" dirty="0">
                    <a:latin typeface="仿宋" panose="02010609060101010101" pitchFamily="49" charset="-122"/>
                    <a:ea typeface="仿宋" panose="02010609060101010101" pitchFamily="49" charset="-122"/>
                  </a:endParaRPr>
                </a:p>
                <a:p>
                  <a:pPr algn="l"/>
                  <a:endParaRPr lang="zh-CN" altLang="en-US" sz="2800" dirty="0"/>
                </a:p>
              </p:txBody>
            </p:sp>
          </mc:Choice>
          <mc:Fallback xmlns="">
            <p:sp>
              <p:nvSpPr>
                <p:cNvPr id="12" name="文本框 11">
                  <a:extLst>
                    <a:ext uri="{FF2B5EF4-FFF2-40B4-BE49-F238E27FC236}">
                      <a16:creationId xmlns:a16="http://schemas.microsoft.com/office/drawing/2014/main" id="{EB53D9AE-CFAB-4FF9-8A43-F8138354137C}"/>
                    </a:ext>
                  </a:extLst>
                </p:cNvPr>
                <p:cNvSpPr txBox="1">
                  <a:spLocks noRot="1" noChangeAspect="1" noMove="1" noResize="1" noEditPoints="1" noAdjustHandles="1" noChangeArrowheads="1" noChangeShapeType="1" noTextEdit="1"/>
                </p:cNvSpPr>
                <p:nvPr/>
              </p:nvSpPr>
              <p:spPr>
                <a:xfrm>
                  <a:off x="770238" y="1582543"/>
                  <a:ext cx="10651524" cy="2836254"/>
                </a:xfrm>
                <a:prstGeom prst="rect">
                  <a:avLst/>
                </a:prstGeom>
                <a:blipFill>
                  <a:blip r:embed="rId3"/>
                  <a:stretch>
                    <a:fillRect l="-1145" t="-2358"/>
                  </a:stretch>
                </a:blipFill>
              </p:spPr>
              <p:txBody>
                <a:bodyPr/>
                <a:lstStyle/>
                <a:p>
                  <a:r>
                    <a:rPr lang="zh-CN" altLang="en-US">
                      <a:noFill/>
                    </a:rPr>
                    <a:t> </a:t>
                  </a:r>
                </a:p>
              </p:txBody>
            </p:sp>
          </mc:Fallback>
        </mc:AlternateContent>
        <p:sp>
          <p:nvSpPr>
            <p:cNvPr id="14" name="矩形: 圆角 13">
              <a:extLst>
                <a:ext uri="{FF2B5EF4-FFF2-40B4-BE49-F238E27FC236}">
                  <a16:creationId xmlns:a16="http://schemas.microsoft.com/office/drawing/2014/main" id="{AD73F0FA-768E-4889-85CE-43CE29F67AC8}"/>
                </a:ext>
              </a:extLst>
            </p:cNvPr>
            <p:cNvSpPr/>
            <p:nvPr/>
          </p:nvSpPr>
          <p:spPr>
            <a:xfrm>
              <a:off x="418070" y="1573772"/>
              <a:ext cx="11355860" cy="249438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07B5F6BE-D07B-485F-97A9-2E0D18BA2144}"/>
                  </a:ext>
                </a:extLst>
              </p:cNvPr>
              <p:cNvSpPr txBox="1"/>
              <p:nvPr/>
            </p:nvSpPr>
            <p:spPr>
              <a:xfrm>
                <a:off x="770238" y="3957611"/>
                <a:ext cx="10651524" cy="2514663"/>
              </a:xfrm>
              <a:prstGeom prst="rect">
                <a:avLst/>
              </a:prstGeom>
              <a:noFill/>
            </p:spPr>
            <p:txBody>
              <a:bodyPr wrap="square">
                <a:spAutoFit/>
              </a:bodyPr>
              <a:lstStyle/>
              <a:p>
                <a:pPr algn="l">
                  <a:lnSpc>
                    <a:spcPct val="150000"/>
                  </a:lnSpc>
                </a:pPr>
                <a:r>
                  <a:rPr lang="zh-CN" altLang="en-US" sz="2800" b="1" i="0" u="none" strike="noStrike" baseline="0" dirty="0" smtClean="0">
                    <a:latin typeface="华文新魏" panose="02010800040101010101" pitchFamily="2" charset="-122"/>
                    <a:ea typeface="华文新魏" panose="02010800040101010101" pitchFamily="2" charset="-122"/>
                  </a:rPr>
                  <a:t>定义</a:t>
                </a:r>
                <a:r>
                  <a:rPr lang="en-US" altLang="zh-CN" sz="2800" b="1" i="0" u="none" strike="noStrike" baseline="0" dirty="0">
                    <a:latin typeface="华文新魏" panose="02010800040101010101" pitchFamily="2" charset="-122"/>
                    <a:ea typeface="华文新魏" panose="02010800040101010101" pitchFamily="2" charset="-122"/>
                  </a:rPr>
                  <a:t>1.2  </a:t>
                </a:r>
                <a:r>
                  <a:rPr lang="zh-CN" altLang="en-US" sz="2800" b="0" i="0" u="none" strike="noStrike" baseline="0" dirty="0">
                    <a:solidFill>
                      <a:srgbClr val="FF0000"/>
                    </a:solidFill>
                    <a:latin typeface="华文新魏" panose="02010800040101010101" pitchFamily="2" charset="-122"/>
                    <a:ea typeface="华文新魏" panose="02010800040101010101" pitchFamily="2" charset="-122"/>
                  </a:rPr>
                  <a:t>独立</a:t>
                </a:r>
                <a:r>
                  <a:rPr lang="zh-CN" altLang="en-US" sz="2800" b="0" i="0" u="none" strike="noStrike" baseline="0" dirty="0">
                    <a:latin typeface="华文新魏" panose="02010800040101010101" pitchFamily="2" charset="-122"/>
                    <a:ea typeface="华文新魏" panose="02010800040101010101" pitchFamily="2" charset="-122"/>
                  </a:rPr>
                  <a:t>：</a:t>
                </a:r>
                <a:endParaRPr lang="en-US" altLang="zh-CN" sz="2800" b="0" i="0" u="none" strike="noStrike" baseline="0" dirty="0">
                  <a:latin typeface="华文新魏" panose="02010800040101010101" pitchFamily="2" charset="-122"/>
                  <a:ea typeface="华文新魏" panose="02010800040101010101" pitchFamily="2" charset="-122"/>
                </a:endParaRPr>
              </a:p>
              <a:p>
                <a:pPr>
                  <a:lnSpc>
                    <a:spcPct val="150000"/>
                  </a:lnSpc>
                </a:pPr>
                <a:r>
                  <a:rPr lang="zh-CN" altLang="en-US" sz="2600" b="1" dirty="0">
                    <a:latin typeface="仿宋" panose="02010609060101010101" pitchFamily="49" charset="-122"/>
                    <a:ea typeface="仿宋" panose="02010609060101010101" pitchFamily="49" charset="-122"/>
                  </a:rPr>
                  <a:t>两个事件</a:t>
                </a:r>
                <a:r>
                  <a:rPr lang="en-US" altLang="zh-CN" sz="2600" b="1" dirty="0">
                    <a:latin typeface="仿宋" panose="02010609060101010101" pitchFamily="49" charset="-122"/>
                    <a:ea typeface="仿宋" panose="02010609060101010101" pitchFamily="49" charset="-122"/>
                  </a:rPr>
                  <a:t>E</a:t>
                </a:r>
                <a:r>
                  <a:rPr lang="zh-CN" altLang="en-US" sz="2600" b="1" dirty="0">
                    <a:latin typeface="仿宋" panose="02010609060101010101" pitchFamily="49" charset="-122"/>
                    <a:ea typeface="仿宋" panose="02010609060101010101" pitchFamily="49" charset="-122"/>
                  </a:rPr>
                  <a:t>和</a:t>
                </a:r>
                <a:r>
                  <a:rPr lang="en-US" altLang="zh-CN" sz="2600" b="1" dirty="0">
                    <a:latin typeface="仿宋" panose="02010609060101010101" pitchFamily="49" charset="-122"/>
                    <a:ea typeface="仿宋" panose="02010609060101010101" pitchFamily="49" charset="-122"/>
                  </a:rPr>
                  <a:t>F</a:t>
                </a:r>
                <a:r>
                  <a:rPr lang="zh-CN" altLang="en-US" sz="2600" b="1" dirty="0">
                    <a:latin typeface="仿宋" panose="02010609060101010101" pitchFamily="49" charset="-122"/>
                    <a:ea typeface="仿宋" panose="02010609060101010101" pitchFamily="49" charset="-122"/>
                  </a:rPr>
                  <a:t>都是独立的，当且仅当</a:t>
                </a:r>
                <a:r>
                  <a:rPr lang="zh-CN" altLang="en-US" sz="2800" b="1" dirty="0">
                    <a:latin typeface="仿宋" panose="02010609060101010101" pitchFamily="49" charset="-122"/>
                    <a:ea typeface="仿宋" panose="02010609060101010101" pitchFamily="49" charset="-122"/>
                  </a:rPr>
                  <a:t>  </a:t>
                </a:r>
                <a14:m>
                  <m:oMath xmlns:m="http://schemas.openxmlformats.org/officeDocument/2006/math">
                    <m:r>
                      <a:rPr lang="en-US" altLang="zh-CN" sz="2800" b="1" i="1" smtClean="0">
                        <a:latin typeface="Cambria Math" panose="02040503050406030204" pitchFamily="18" charset="0"/>
                        <a:ea typeface="仿宋" panose="02010609060101010101" pitchFamily="49" charset="-122"/>
                      </a:rPr>
                      <m:t>𝑷</m:t>
                    </m:r>
                    <m:d>
                      <m:dPr>
                        <m:ctrlPr>
                          <a:rPr lang="en-US" altLang="zh-CN" sz="2800" b="1" i="1" smtClean="0">
                            <a:latin typeface="Cambria Math" panose="02040503050406030204" pitchFamily="18" charset="0"/>
                            <a:ea typeface="仿宋" panose="02010609060101010101" pitchFamily="49" charset="-122"/>
                          </a:rPr>
                        </m:ctrlPr>
                      </m:dPr>
                      <m:e>
                        <m:r>
                          <a:rPr lang="en-US" altLang="zh-CN" sz="2800" b="1" i="1" smtClean="0">
                            <a:latin typeface="Cambria Math" panose="02040503050406030204" pitchFamily="18" charset="0"/>
                            <a:ea typeface="仿宋" panose="02010609060101010101" pitchFamily="49" charset="-122"/>
                          </a:rPr>
                          <m:t>𝑬</m:t>
                        </m:r>
                        <m:r>
                          <a:rPr lang="en-US" altLang="zh-CN" sz="2800" b="1" i="1" smtClean="0">
                            <a:latin typeface="Cambria Math" panose="02040503050406030204" pitchFamily="18" charset="0"/>
                            <a:ea typeface="Cambria Math" panose="02040503050406030204" pitchFamily="18" charset="0"/>
                          </a:rPr>
                          <m:t>∩</m:t>
                        </m:r>
                        <m:r>
                          <a:rPr lang="en-US" altLang="zh-CN" sz="2800" b="1" i="1" smtClean="0">
                            <a:latin typeface="Cambria Math" panose="02040503050406030204" pitchFamily="18" charset="0"/>
                            <a:ea typeface="Cambria Math" panose="02040503050406030204" pitchFamily="18" charset="0"/>
                          </a:rPr>
                          <m:t>𝑭</m:t>
                        </m:r>
                      </m:e>
                    </m:d>
                    <m:r>
                      <a:rPr lang="en-US" altLang="zh-CN" sz="2800" b="1" i="1" smtClean="0">
                        <a:latin typeface="Cambria Math" panose="02040503050406030204" pitchFamily="18" charset="0"/>
                        <a:ea typeface="仿宋" panose="02010609060101010101" pitchFamily="49" charset="-122"/>
                      </a:rPr>
                      <m:t>=</m:t>
                    </m:r>
                    <m:r>
                      <a:rPr lang="en-US" altLang="zh-CN" sz="2800" b="1" i="1" smtClean="0">
                        <a:latin typeface="Cambria Math" panose="02040503050406030204" pitchFamily="18" charset="0"/>
                        <a:ea typeface="仿宋" panose="02010609060101010101" pitchFamily="49" charset="-122"/>
                      </a:rPr>
                      <m:t>𝑷</m:t>
                    </m:r>
                    <m:d>
                      <m:dPr>
                        <m:ctrlPr>
                          <a:rPr lang="en-US" altLang="zh-CN" sz="2800" b="1" i="1" smtClean="0">
                            <a:latin typeface="Cambria Math" panose="02040503050406030204" pitchFamily="18" charset="0"/>
                            <a:ea typeface="仿宋" panose="02010609060101010101" pitchFamily="49" charset="-122"/>
                          </a:rPr>
                        </m:ctrlPr>
                      </m:dPr>
                      <m:e>
                        <m:r>
                          <a:rPr lang="en-US" altLang="zh-CN" sz="2800" b="1" i="1" smtClean="0">
                            <a:latin typeface="Cambria Math" panose="02040503050406030204" pitchFamily="18" charset="0"/>
                            <a:ea typeface="仿宋" panose="02010609060101010101" pitchFamily="49" charset="-122"/>
                          </a:rPr>
                          <m:t>𝑬</m:t>
                        </m:r>
                      </m:e>
                    </m:d>
                    <m:r>
                      <a:rPr lang="en-US" altLang="zh-CN" sz="2800" b="1" i="1" smtClean="0">
                        <a:latin typeface="Cambria Math" panose="02040503050406030204" pitchFamily="18" charset="0"/>
                        <a:ea typeface="Cambria Math" panose="02040503050406030204" pitchFamily="18" charset="0"/>
                      </a:rPr>
                      <m:t>⋅</m:t>
                    </m:r>
                    <m:r>
                      <a:rPr lang="en-US" altLang="zh-CN" sz="2800" b="1" i="1">
                        <a:latin typeface="Cambria Math" panose="02040503050406030204" pitchFamily="18" charset="0"/>
                        <a:ea typeface="仿宋" panose="02010609060101010101" pitchFamily="49" charset="-122"/>
                      </a:rPr>
                      <m:t>𝑷</m:t>
                    </m:r>
                    <m:d>
                      <m:dPr>
                        <m:ctrlPr>
                          <a:rPr lang="en-US" altLang="zh-CN" sz="2800" b="1" i="1">
                            <a:latin typeface="Cambria Math" panose="02040503050406030204" pitchFamily="18" charset="0"/>
                            <a:ea typeface="仿宋" panose="02010609060101010101" pitchFamily="49" charset="-122"/>
                          </a:rPr>
                        </m:ctrlPr>
                      </m:dPr>
                      <m:e>
                        <m:r>
                          <a:rPr lang="en-US" altLang="zh-CN" sz="2800" b="1" i="1" smtClean="0">
                            <a:latin typeface="Cambria Math" panose="02040503050406030204" pitchFamily="18" charset="0"/>
                            <a:ea typeface="仿宋" panose="02010609060101010101" pitchFamily="49" charset="-122"/>
                          </a:rPr>
                          <m:t>𝑭</m:t>
                        </m:r>
                      </m:e>
                    </m:d>
                  </m:oMath>
                </a14:m>
                <a:endParaRPr lang="en-US" altLang="zh-CN" sz="2800" b="1" dirty="0">
                  <a:latin typeface="仿宋" panose="02010609060101010101" pitchFamily="49" charset="-122"/>
                  <a:ea typeface="仿宋" panose="02010609060101010101" pitchFamily="49" charset="-122"/>
                </a:endParaRPr>
              </a:p>
              <a:p>
                <a:pPr>
                  <a:lnSpc>
                    <a:spcPct val="150000"/>
                  </a:lnSpc>
                </a:pPr>
                <a:r>
                  <a:rPr lang="zh-CN" altLang="en-US" sz="2600" b="1" dirty="0">
                    <a:latin typeface="仿宋" panose="02010609060101010101" pitchFamily="49" charset="-122"/>
                    <a:ea typeface="仿宋" panose="02010609060101010101" pitchFamily="49" charset="-122"/>
                  </a:rPr>
                  <a:t>更一般地，事件</a:t>
                </a:r>
                <a14:m>
                  <m:oMath xmlns:m="http://schemas.openxmlformats.org/officeDocument/2006/math">
                    <m:sSub>
                      <m:sSubPr>
                        <m:ctrlPr>
                          <a:rPr lang="en-US" altLang="zh-CN" sz="2600" b="1" i="1" smtClean="0">
                            <a:latin typeface="Cambria Math" panose="02040503050406030204" pitchFamily="18" charset="0"/>
                            <a:ea typeface="仿宋" panose="02010609060101010101" pitchFamily="49" charset="-122"/>
                          </a:rPr>
                        </m:ctrlPr>
                      </m:sSubPr>
                      <m:e>
                        <m:r>
                          <a:rPr lang="en-US" altLang="zh-CN" sz="2600" b="1" i="1" smtClean="0">
                            <a:latin typeface="Cambria Math" panose="02040503050406030204" pitchFamily="18" charset="0"/>
                            <a:ea typeface="仿宋" panose="02010609060101010101" pitchFamily="49" charset="-122"/>
                          </a:rPr>
                          <m:t>𝑬</m:t>
                        </m:r>
                      </m:e>
                      <m:sub>
                        <m:r>
                          <a:rPr lang="en-US" altLang="zh-CN" sz="2600" b="1" i="1" smtClean="0">
                            <a:latin typeface="Cambria Math" panose="02040503050406030204" pitchFamily="18" charset="0"/>
                            <a:ea typeface="仿宋" panose="02010609060101010101" pitchFamily="49" charset="-122"/>
                          </a:rPr>
                          <m:t>𝟏</m:t>
                        </m:r>
                      </m:sub>
                    </m:sSub>
                    <m:r>
                      <a:rPr lang="en-US" altLang="zh-CN" sz="2600" b="1" i="1" smtClean="0">
                        <a:latin typeface="Cambria Math" panose="02040503050406030204" pitchFamily="18" charset="0"/>
                        <a:ea typeface="仿宋" panose="02010609060101010101" pitchFamily="49" charset="-122"/>
                      </a:rPr>
                      <m:t>,</m:t>
                    </m:r>
                    <m:sSub>
                      <m:sSubPr>
                        <m:ctrlPr>
                          <a:rPr lang="en-US" altLang="zh-CN" sz="2600" b="1" i="1">
                            <a:latin typeface="Cambria Math" panose="02040503050406030204" pitchFamily="18" charset="0"/>
                            <a:ea typeface="仿宋" panose="02010609060101010101" pitchFamily="49" charset="-122"/>
                          </a:rPr>
                        </m:ctrlPr>
                      </m:sSubPr>
                      <m:e>
                        <m:r>
                          <a:rPr lang="en-US" altLang="zh-CN" sz="2600" b="1" i="1">
                            <a:latin typeface="Cambria Math" panose="02040503050406030204" pitchFamily="18" charset="0"/>
                            <a:ea typeface="仿宋" panose="02010609060101010101" pitchFamily="49" charset="-122"/>
                          </a:rPr>
                          <m:t>𝑬</m:t>
                        </m:r>
                      </m:e>
                      <m:sub>
                        <m:r>
                          <a:rPr lang="en-US" altLang="zh-CN" sz="2600" b="1" i="1" smtClean="0">
                            <a:latin typeface="Cambria Math" panose="02040503050406030204" pitchFamily="18" charset="0"/>
                            <a:ea typeface="仿宋" panose="02010609060101010101" pitchFamily="49" charset="-122"/>
                          </a:rPr>
                          <m:t>𝟐</m:t>
                        </m:r>
                      </m:sub>
                    </m:sSub>
                  </m:oMath>
                </a14:m>
                <a:r>
                  <a:rPr lang="en-US" altLang="zh-CN" sz="2600" b="1" dirty="0">
                    <a:latin typeface="仿宋" panose="02010609060101010101" pitchFamily="49" charset="-122"/>
                    <a:ea typeface="仿宋" panose="02010609060101010101" pitchFamily="49" charset="-122"/>
                  </a:rPr>
                  <a:t>,…,</a:t>
                </a:r>
                <a:r>
                  <a:rPr lang="en-US" altLang="zh-CN" sz="2600" b="1" dirty="0">
                    <a:ea typeface="仿宋" panose="02010609060101010101" pitchFamily="49" charset="-122"/>
                  </a:rPr>
                  <a:t> </a:t>
                </a:r>
                <a14:m>
                  <m:oMath xmlns:m="http://schemas.openxmlformats.org/officeDocument/2006/math">
                    <m:sSub>
                      <m:sSubPr>
                        <m:ctrlPr>
                          <a:rPr lang="en-US" altLang="zh-CN" sz="2600" b="1" i="1">
                            <a:latin typeface="Cambria Math" panose="02040503050406030204" pitchFamily="18" charset="0"/>
                            <a:ea typeface="仿宋" panose="02010609060101010101" pitchFamily="49" charset="-122"/>
                          </a:rPr>
                        </m:ctrlPr>
                      </m:sSubPr>
                      <m:e>
                        <m:r>
                          <a:rPr lang="en-US" altLang="zh-CN" sz="2600" b="1" i="1">
                            <a:latin typeface="Cambria Math" panose="02040503050406030204" pitchFamily="18" charset="0"/>
                            <a:ea typeface="仿宋" panose="02010609060101010101" pitchFamily="49" charset="-122"/>
                          </a:rPr>
                          <m:t>𝑬</m:t>
                        </m:r>
                      </m:e>
                      <m:sub>
                        <m:r>
                          <a:rPr lang="en-US" altLang="zh-CN" sz="2600" b="1" i="1" smtClean="0">
                            <a:latin typeface="Cambria Math" panose="02040503050406030204" pitchFamily="18" charset="0"/>
                            <a:ea typeface="仿宋" panose="02010609060101010101" pitchFamily="49" charset="-122"/>
                          </a:rPr>
                          <m:t>𝒌</m:t>
                        </m:r>
                      </m:sub>
                    </m:sSub>
                  </m:oMath>
                </a14:m>
                <a:r>
                  <a:rPr lang="zh-CN" altLang="en-US" sz="2600" b="1" dirty="0">
                    <a:latin typeface="仿宋" panose="02010609060101010101" pitchFamily="49" charset="-122"/>
                    <a:ea typeface="仿宋" panose="02010609060101010101" pitchFamily="49" charset="-122"/>
                  </a:rPr>
                  <a:t>是相互独立的，当且仅当对任意的子集</a:t>
                </a:r>
                <a14:m>
                  <m:oMath xmlns:m="http://schemas.openxmlformats.org/officeDocument/2006/math">
                    <m:r>
                      <a:rPr lang="en-US" altLang="zh-CN" sz="2600" b="1" i="1">
                        <a:latin typeface="Cambria Math" panose="02040503050406030204" pitchFamily="18" charset="0"/>
                        <a:ea typeface="仿宋" panose="02010609060101010101" pitchFamily="49" charset="-122"/>
                      </a:rPr>
                      <m:t>𝐈</m:t>
                    </m:r>
                    <m:r>
                      <a:rPr lang="en-US" altLang="zh-CN" sz="2600" b="1">
                        <a:latin typeface="Cambria Math" panose="02040503050406030204" pitchFamily="18" charset="0"/>
                        <a:ea typeface="仿宋" panose="02010609060101010101" pitchFamily="49" charset="-122"/>
                      </a:rPr>
                      <m:t>⊆</m:t>
                    </m:r>
                    <m:d>
                      <m:dPr>
                        <m:begChr m:val="["/>
                        <m:endChr m:val="]"/>
                        <m:ctrlPr>
                          <a:rPr lang="en-US" altLang="zh-CN" sz="2600" b="1" i="1">
                            <a:latin typeface="Cambria Math" panose="02040503050406030204" pitchFamily="18" charset="0"/>
                            <a:ea typeface="仿宋" panose="02010609060101010101" pitchFamily="49" charset="-122"/>
                          </a:rPr>
                        </m:ctrlPr>
                      </m:dPr>
                      <m:e>
                        <m:r>
                          <a:rPr lang="en-US" altLang="zh-CN" sz="2600" b="1" i="1">
                            <a:latin typeface="Cambria Math" panose="02040503050406030204" pitchFamily="18" charset="0"/>
                            <a:ea typeface="仿宋" panose="02010609060101010101" pitchFamily="49" charset="-122"/>
                          </a:rPr>
                          <m:t>𝟏</m:t>
                        </m:r>
                        <m:r>
                          <a:rPr lang="en-US" altLang="zh-CN" sz="2600" b="1">
                            <a:latin typeface="Cambria Math" panose="02040503050406030204" pitchFamily="18" charset="0"/>
                            <a:ea typeface="仿宋" panose="02010609060101010101" pitchFamily="49" charset="-122"/>
                          </a:rPr>
                          <m:t>,</m:t>
                        </m:r>
                        <m:r>
                          <a:rPr lang="en-US" altLang="zh-CN" sz="2600" b="1" i="1">
                            <a:latin typeface="Cambria Math" panose="02040503050406030204" pitchFamily="18" charset="0"/>
                            <a:ea typeface="仿宋" panose="02010609060101010101" pitchFamily="49" charset="-122"/>
                          </a:rPr>
                          <m:t>𝐤</m:t>
                        </m:r>
                      </m:e>
                    </m:d>
                    <m:r>
                      <a:rPr lang="en-US" altLang="zh-CN" sz="2600" b="1">
                        <a:latin typeface="Cambria Math" panose="02040503050406030204" pitchFamily="18" charset="0"/>
                        <a:ea typeface="仿宋" panose="02010609060101010101" pitchFamily="49" charset="-122"/>
                      </a:rPr>
                      <m:t>,</m:t>
                    </m:r>
                    <m:r>
                      <a:rPr lang="zh-CN" altLang="en-US" sz="2600" b="1">
                        <a:latin typeface="Cambria Math" panose="02040503050406030204" pitchFamily="18" charset="0"/>
                        <a:ea typeface="仿宋" panose="02010609060101010101" pitchFamily="49" charset="-122"/>
                      </a:rPr>
                      <m:t>都有</m:t>
                    </m:r>
                  </m:oMath>
                </a14:m>
                <a:r>
                  <a:rPr lang="en-US" altLang="zh-CN" sz="2400" b="1" dirty="0">
                    <a:ea typeface="仿宋" panose="02010609060101010101" pitchFamily="49" charset="-122"/>
                  </a:rPr>
                  <a:t> </a:t>
                </a:r>
                <a14:m>
                  <m:oMath xmlns:m="http://schemas.openxmlformats.org/officeDocument/2006/math">
                    <m:r>
                      <a:rPr lang="en-US" altLang="zh-CN" sz="2400" b="1" i="1">
                        <a:latin typeface="Cambria Math" panose="02040503050406030204" pitchFamily="18" charset="0"/>
                        <a:ea typeface="仿宋" panose="02010609060101010101" pitchFamily="49" charset="-122"/>
                      </a:rPr>
                      <m:t>𝑷</m:t>
                    </m:r>
                    <m:d>
                      <m:dPr>
                        <m:ctrlPr>
                          <a:rPr lang="en-US" altLang="zh-CN" sz="2400" b="1" i="1">
                            <a:latin typeface="Cambria Math" panose="02040503050406030204" pitchFamily="18" charset="0"/>
                            <a:ea typeface="仿宋" panose="02010609060101010101" pitchFamily="49" charset="-122"/>
                          </a:rPr>
                        </m:ctrlPr>
                      </m:dPr>
                      <m:e>
                        <m:nary>
                          <m:naryPr>
                            <m:chr m:val="⋂"/>
                            <m:supHide m:val="on"/>
                            <m:ctrlPr>
                              <a:rPr lang="en-US" altLang="zh-CN" sz="2400" b="1" i="1" smtClean="0">
                                <a:latin typeface="Cambria Math" panose="02040503050406030204" pitchFamily="18" charset="0"/>
                                <a:ea typeface="仿宋" panose="02010609060101010101" pitchFamily="49" charset="-122"/>
                              </a:rPr>
                            </m:ctrlPr>
                          </m:naryPr>
                          <m:sub>
                            <m:r>
                              <m:rPr>
                                <m:brk m:alnAt="7"/>
                              </m:rPr>
                              <a:rPr lang="en-US" altLang="zh-CN" sz="2400" b="1" i="1" smtClean="0">
                                <a:latin typeface="Cambria Math" panose="02040503050406030204" pitchFamily="18" charset="0"/>
                                <a:ea typeface="仿宋" panose="02010609060101010101" pitchFamily="49" charset="-122"/>
                              </a:rPr>
                              <m:t>𝒊</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𝑰</m:t>
                            </m:r>
                          </m:sub>
                          <m:sup/>
                          <m:e>
                            <m:sSub>
                              <m:sSubPr>
                                <m:ctrlPr>
                                  <a:rPr lang="en-US" altLang="zh-CN" sz="2400" b="1" i="1">
                                    <a:latin typeface="Cambria Math" panose="02040503050406030204" pitchFamily="18" charset="0"/>
                                    <a:ea typeface="仿宋" panose="02010609060101010101" pitchFamily="49" charset="-122"/>
                                  </a:rPr>
                                </m:ctrlPr>
                              </m:sSubPr>
                              <m:e>
                                <m:r>
                                  <a:rPr lang="en-US" altLang="zh-CN" sz="2400" b="1" i="1">
                                    <a:latin typeface="Cambria Math" panose="02040503050406030204" pitchFamily="18" charset="0"/>
                                    <a:ea typeface="仿宋" panose="02010609060101010101" pitchFamily="49" charset="-122"/>
                                  </a:rPr>
                                  <m:t>𝑬</m:t>
                                </m:r>
                              </m:e>
                              <m:sub>
                                <m:r>
                                  <a:rPr lang="en-US" altLang="zh-CN" sz="2400" b="1" i="1" smtClean="0">
                                    <a:latin typeface="Cambria Math" panose="02040503050406030204" pitchFamily="18" charset="0"/>
                                    <a:ea typeface="仿宋" panose="02010609060101010101" pitchFamily="49" charset="-122"/>
                                  </a:rPr>
                                  <m:t>𝒊</m:t>
                                </m:r>
                              </m:sub>
                            </m:sSub>
                          </m:e>
                        </m:nary>
                      </m:e>
                    </m:d>
                    <m:r>
                      <a:rPr lang="en-US" altLang="zh-CN" sz="2400" b="1" i="1" smtClean="0">
                        <a:latin typeface="Cambria Math" panose="02040503050406030204" pitchFamily="18" charset="0"/>
                        <a:ea typeface="Cambria Math" panose="02040503050406030204" pitchFamily="18" charset="0"/>
                      </a:rPr>
                      <m:t>=</m:t>
                    </m:r>
                    <m:nary>
                      <m:naryPr>
                        <m:chr m:val="∏"/>
                        <m:supHide m:val="on"/>
                        <m:ctrlPr>
                          <a:rPr lang="en-US" altLang="zh-CN" sz="2400" b="1" i="1" smtClean="0">
                            <a:latin typeface="Cambria Math" panose="02040503050406030204" pitchFamily="18" charset="0"/>
                            <a:ea typeface="Cambria Math" panose="02040503050406030204" pitchFamily="18" charset="0"/>
                          </a:rPr>
                        </m:ctrlPr>
                      </m:naryPr>
                      <m:sub>
                        <m:r>
                          <m:rPr>
                            <m:brk m:alnAt="7"/>
                          </m:rPr>
                          <a:rPr lang="en-US" altLang="zh-CN" sz="2400" b="1" i="1">
                            <a:latin typeface="Cambria Math" panose="02040503050406030204" pitchFamily="18" charset="0"/>
                            <a:ea typeface="仿宋" panose="02010609060101010101" pitchFamily="49" charset="-122"/>
                          </a:rPr>
                          <m:t>𝒊</m:t>
                        </m:r>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𝑰</m:t>
                        </m:r>
                      </m:sub>
                      <m:sup/>
                      <m:e>
                        <m:sSub>
                          <m:sSubPr>
                            <m:ctrlPr>
                              <a:rPr lang="en-US" altLang="zh-CN" sz="2400" b="1" i="1">
                                <a:latin typeface="Cambria Math" panose="02040503050406030204" pitchFamily="18" charset="0"/>
                                <a:ea typeface="仿宋" panose="02010609060101010101" pitchFamily="49" charset="-122"/>
                              </a:rPr>
                            </m:ctrlPr>
                          </m:sSubPr>
                          <m:e>
                            <m:r>
                              <a:rPr lang="en-US" altLang="zh-CN" sz="2400" b="1" i="1" smtClean="0">
                                <a:latin typeface="Cambria Math" panose="02040503050406030204" pitchFamily="18" charset="0"/>
                                <a:ea typeface="仿宋" panose="02010609060101010101" pitchFamily="49" charset="-122"/>
                              </a:rPr>
                              <m:t>𝑷</m:t>
                            </m:r>
                            <m:r>
                              <a:rPr lang="en-US" altLang="zh-CN" sz="2400" b="1" i="1" smtClean="0">
                                <a:latin typeface="Cambria Math" panose="02040503050406030204" pitchFamily="18" charset="0"/>
                                <a:ea typeface="仿宋" panose="02010609060101010101" pitchFamily="49" charset="-122"/>
                              </a:rPr>
                              <m:t>(</m:t>
                            </m:r>
                            <m:r>
                              <a:rPr lang="en-US" altLang="zh-CN" sz="2400" b="1" i="1">
                                <a:latin typeface="Cambria Math" panose="02040503050406030204" pitchFamily="18" charset="0"/>
                                <a:ea typeface="仿宋" panose="02010609060101010101" pitchFamily="49" charset="-122"/>
                              </a:rPr>
                              <m:t>𝑬</m:t>
                            </m:r>
                          </m:e>
                          <m:sub>
                            <m:r>
                              <a:rPr lang="en-US" altLang="zh-CN" sz="2400" b="1" i="1">
                                <a:latin typeface="Cambria Math" panose="02040503050406030204" pitchFamily="18" charset="0"/>
                                <a:ea typeface="仿宋" panose="02010609060101010101" pitchFamily="49" charset="-122"/>
                              </a:rPr>
                              <m:t>𝒊</m:t>
                            </m:r>
                          </m:sub>
                        </m:sSub>
                        <m:r>
                          <a:rPr lang="en-US" altLang="zh-CN" sz="2400" b="1" i="1" smtClean="0">
                            <a:latin typeface="Cambria Math" panose="02040503050406030204" pitchFamily="18" charset="0"/>
                            <a:ea typeface="仿宋" panose="02010609060101010101" pitchFamily="49" charset="-122"/>
                          </a:rPr>
                          <m:t>)</m:t>
                        </m:r>
                      </m:e>
                    </m:nary>
                  </m:oMath>
                </a14:m>
                <a:endParaRPr lang="en-US" altLang="zh-CN" sz="2600" dirty="0">
                  <a:latin typeface="仿宋" panose="02010609060101010101" pitchFamily="49" charset="-122"/>
                  <a:ea typeface="仿宋" panose="02010609060101010101" pitchFamily="49" charset="-122"/>
                </a:endParaRPr>
              </a:p>
            </p:txBody>
          </p:sp>
        </mc:Choice>
        <mc:Fallback xmlns="">
          <p:sp>
            <p:nvSpPr>
              <p:cNvPr id="15" name="文本框 14">
                <a:extLst>
                  <a:ext uri="{FF2B5EF4-FFF2-40B4-BE49-F238E27FC236}">
                    <a16:creationId xmlns:a16="http://schemas.microsoft.com/office/drawing/2014/main" id="{07B5F6BE-D07B-485F-97A9-2E0D18BA2144}"/>
                  </a:ext>
                </a:extLst>
              </p:cNvPr>
              <p:cNvSpPr txBox="1">
                <a:spLocks noRot="1" noChangeAspect="1" noMove="1" noResize="1" noEditPoints="1" noAdjustHandles="1" noChangeArrowheads="1" noChangeShapeType="1" noTextEdit="1"/>
              </p:cNvSpPr>
              <p:nvPr/>
            </p:nvSpPr>
            <p:spPr>
              <a:xfrm>
                <a:off x="770238" y="3957611"/>
                <a:ext cx="10651524" cy="2514663"/>
              </a:xfrm>
              <a:prstGeom prst="rect">
                <a:avLst/>
              </a:prstGeom>
              <a:blipFill>
                <a:blip r:embed="rId4"/>
                <a:stretch>
                  <a:fillRect l="-11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69700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8EF21C-A08E-41C7-B228-175CDB3E0F26}"/>
              </a:ext>
            </a:extLst>
          </p:cNvPr>
          <p:cNvSpPr>
            <a:spLocks noChangeArrowheads="1"/>
          </p:cNvSpPr>
          <p:nvPr/>
        </p:nvSpPr>
        <p:spPr bwMode="auto">
          <a:xfrm>
            <a:off x="2540" y="630195"/>
            <a:ext cx="12189460" cy="80370"/>
          </a:xfrm>
          <a:prstGeom prst="rect">
            <a:avLst/>
          </a:prstGeom>
          <a:solidFill>
            <a:srgbClr val="0070C0"/>
          </a:solidFill>
          <a:ln w="3175">
            <a:solidFill>
              <a:schemeClr val="bg1"/>
            </a:solidFill>
            <a:miter lim="800000"/>
          </a:ln>
        </p:spPr>
        <p:txBody>
          <a:bodyPr anchor="ctr"/>
          <a:lstStyle/>
          <a:p>
            <a:pPr algn="ctr">
              <a:buClr>
                <a:srgbClr val="000000"/>
              </a:buClr>
              <a:buSzPct val="100000"/>
            </a:pPr>
            <a:endParaRPr lang="en-US" altLang="zh-CN" sz="3600" b="1" dirty="0">
              <a:solidFill>
                <a:schemeClr val="bg1"/>
              </a:solidFill>
              <a:latin typeface="+mn-lt"/>
              <a:ea typeface="黑体" panose="02010609060101010101" pitchFamily="2" charset="-122"/>
              <a:sym typeface="Webdings" panose="05030102010509060703" pitchFamily="18" charset="2"/>
            </a:endParaRPr>
          </a:p>
        </p:txBody>
      </p:sp>
      <p:grpSp>
        <p:nvGrpSpPr>
          <p:cNvPr id="13" name="组合 12">
            <a:extLst>
              <a:ext uri="{FF2B5EF4-FFF2-40B4-BE49-F238E27FC236}">
                <a16:creationId xmlns:a16="http://schemas.microsoft.com/office/drawing/2014/main" id="{41ED547D-19A2-4CCD-B462-E63DAF6B5AA5}"/>
              </a:ext>
            </a:extLst>
          </p:cNvPr>
          <p:cNvGrpSpPr/>
          <p:nvPr/>
        </p:nvGrpSpPr>
        <p:grpSpPr>
          <a:xfrm>
            <a:off x="350614" y="796655"/>
            <a:ext cx="11355860" cy="1619602"/>
            <a:chOff x="418070" y="1573772"/>
            <a:chExt cx="11355860" cy="1742303"/>
          </a:xfrm>
        </p:grpSpPr>
        <p:sp>
          <p:nvSpPr>
            <p:cNvPr id="9" name="文本框 8">
              <a:extLst>
                <a:ext uri="{FF2B5EF4-FFF2-40B4-BE49-F238E27FC236}">
                  <a16:creationId xmlns:a16="http://schemas.microsoft.com/office/drawing/2014/main" id="{751B3EAC-A487-49FD-B926-3222D3744145}"/>
                </a:ext>
              </a:extLst>
            </p:cNvPr>
            <p:cNvSpPr txBox="1"/>
            <p:nvPr/>
          </p:nvSpPr>
          <p:spPr>
            <a:xfrm>
              <a:off x="770238" y="1840152"/>
              <a:ext cx="10651524" cy="529750"/>
            </a:xfrm>
            <a:prstGeom prst="rect">
              <a:avLst/>
            </a:prstGeom>
            <a:noFill/>
          </p:spPr>
          <p:txBody>
            <a:bodyPr wrap="square">
              <a:spAutoFit/>
            </a:bodyPr>
            <a:lstStyle/>
            <a:p>
              <a:pPr algn="l"/>
              <a:r>
                <a:rPr lang="zh-CN" altLang="en-US" sz="2600" b="1" dirty="0">
                  <a:latin typeface="仿宋" panose="02010609060101010101" pitchFamily="49" charset="-122"/>
                  <a:ea typeface="仿宋" panose="02010609060101010101" pitchFamily="49" charset="-122"/>
                </a:rPr>
                <a:t>设</a:t>
              </a:r>
              <a:r>
                <a:rPr lang="en-US" altLang="zh-CN" sz="2600" b="1" dirty="0">
                  <a:latin typeface="仿宋" panose="02010609060101010101" pitchFamily="49" charset="-122"/>
                  <a:ea typeface="仿宋" panose="02010609060101010101" pitchFamily="49" charset="-122"/>
                </a:rPr>
                <a:t>ε </a:t>
              </a:r>
              <a:r>
                <a:rPr lang="zh-CN" altLang="en-US" sz="2600" b="1" dirty="0">
                  <a:latin typeface="仿宋" panose="02010609060101010101" pitchFamily="49" charset="-122"/>
                  <a:ea typeface="仿宋" panose="02010609060101010101" pitchFamily="49" charset="-122"/>
                </a:rPr>
                <a:t>是一次随机试验的成功概率，</a:t>
              </a:r>
              <a:r>
                <a:rPr lang="zh-CN" altLang="en-US" sz="2600" b="1" dirty="0" smtClean="0">
                  <a:latin typeface="仿宋" panose="02010609060101010101" pitchFamily="49" charset="-122"/>
                  <a:ea typeface="仿宋" panose="02010609060101010101" pitchFamily="49" charset="-122"/>
                </a:rPr>
                <a:t>则 </a:t>
              </a:r>
              <a:r>
                <a:rPr lang="en-US" altLang="zh-CN" sz="2600" b="1" i="1" dirty="0" smtClean="0">
                  <a:latin typeface="仿宋" panose="02010609060101010101" pitchFamily="49" charset="-122"/>
                  <a:ea typeface="仿宋" panose="02010609060101010101" pitchFamily="49" charset="-122"/>
                </a:rPr>
                <a:t>N </a:t>
              </a:r>
              <a:r>
                <a:rPr lang="zh-CN" altLang="en-US" sz="2600" b="1" dirty="0" smtClean="0">
                  <a:latin typeface="仿宋" panose="02010609060101010101" pitchFamily="49" charset="-122"/>
                  <a:ea typeface="仿宋" panose="02010609060101010101" pitchFamily="49" charset="-122"/>
                </a:rPr>
                <a:t>次</a:t>
              </a:r>
              <a:r>
                <a:rPr lang="zh-CN" altLang="en-US" sz="2600" b="1" dirty="0">
                  <a:latin typeface="仿宋" panose="02010609060101010101" pitchFamily="49" charset="-122"/>
                  <a:ea typeface="仿宋" panose="02010609060101010101" pitchFamily="49" charset="-122"/>
                </a:rPr>
                <a:t>独立随机试验的成功概率为</a:t>
              </a:r>
            </a:p>
          </p:txBody>
        </p:sp>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7F5A0402-13E8-46AB-B4F6-E56B2F95AA0E}"/>
                    </a:ext>
                  </a:extLst>
                </p:cNvPr>
                <p:cNvSpPr txBox="1"/>
                <p:nvPr/>
              </p:nvSpPr>
              <p:spPr>
                <a:xfrm>
                  <a:off x="4141539" y="2546359"/>
                  <a:ext cx="3714478" cy="4718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1" i="0" smtClean="0">
                            <a:latin typeface="Cambria Math" panose="02040503050406030204" pitchFamily="18" charset="0"/>
                          </a:rPr>
                          <m:t>𝐏</m:t>
                        </m:r>
                        <m:r>
                          <a:rPr lang="en-US" altLang="zh-CN" sz="2800" b="1" i="0" smtClean="0">
                            <a:latin typeface="Cambria Math" panose="02040503050406030204" pitchFamily="18" charset="0"/>
                          </a:rPr>
                          <m:t>=</m:t>
                        </m:r>
                        <m:r>
                          <a:rPr lang="en-US" altLang="zh-CN" sz="2800" b="1" i="0" smtClean="0">
                            <a:latin typeface="Cambria Math" panose="02040503050406030204" pitchFamily="18" charset="0"/>
                          </a:rPr>
                          <m:t>𝟏</m:t>
                        </m:r>
                        <m:r>
                          <a:rPr lang="en-US" altLang="zh-CN" sz="2800" b="1" i="0" smtClean="0">
                            <a:latin typeface="Cambria Math" panose="02040503050406030204" pitchFamily="18" charset="0"/>
                          </a:rPr>
                          <m:t>−</m:t>
                        </m:r>
                        <m:sSup>
                          <m:sSupPr>
                            <m:ctrlPr>
                              <a:rPr lang="en-US" altLang="zh-CN" sz="2800" b="1" i="1" smtClean="0">
                                <a:latin typeface="Cambria Math" panose="02040503050406030204" pitchFamily="18" charset="0"/>
                              </a:rPr>
                            </m:ctrlPr>
                          </m:sSupPr>
                          <m:e>
                            <m:d>
                              <m:dPr>
                                <m:ctrlPr>
                                  <a:rPr lang="en-US" altLang="zh-CN" sz="2800" b="1" i="1" smtClean="0">
                                    <a:latin typeface="Cambria Math" panose="02040503050406030204" pitchFamily="18" charset="0"/>
                                  </a:rPr>
                                </m:ctrlPr>
                              </m:dPr>
                              <m:e>
                                <m:r>
                                  <a:rPr lang="en-US" altLang="zh-CN" sz="2800" b="1" i="0" smtClean="0">
                                    <a:latin typeface="Cambria Math" panose="02040503050406030204" pitchFamily="18" charset="0"/>
                                  </a:rPr>
                                  <m:t>𝟏</m:t>
                                </m:r>
                                <m:r>
                                  <a:rPr lang="en-US" altLang="zh-CN" sz="2800" b="1" i="0" smtClean="0">
                                    <a:latin typeface="Cambria Math" panose="02040503050406030204" pitchFamily="18" charset="0"/>
                                  </a:rPr>
                                  <m:t>−</m:t>
                                </m:r>
                                <m:r>
                                  <a:rPr lang="zh-CN" altLang="en-US" sz="2800" b="1" i="0" smtClean="0">
                                    <a:latin typeface="Cambria Math" panose="02040503050406030204" pitchFamily="18" charset="0"/>
                                  </a:rPr>
                                  <m:t>𝛆</m:t>
                                </m:r>
                              </m:e>
                            </m:d>
                          </m:e>
                          <m:sup>
                            <m:r>
                              <a:rPr lang="en-US" altLang="zh-CN" sz="2800" b="1" i="1" smtClean="0">
                                <a:latin typeface="Cambria Math" panose="02040503050406030204" pitchFamily="18" charset="0"/>
                              </a:rPr>
                              <m:t>𝑵</m:t>
                            </m:r>
                          </m:sup>
                        </m:sSup>
                        <m:r>
                          <a:rPr lang="en-US" altLang="zh-CN" sz="2800" b="1" i="0" smtClean="0">
                            <a:latin typeface="Cambria Math" panose="02040503050406030204" pitchFamily="18" charset="0"/>
                            <a:ea typeface="Cambria Math" panose="02040503050406030204" pitchFamily="18" charset="0"/>
                          </a:rPr>
                          <m:t>≈</m:t>
                        </m:r>
                        <m:r>
                          <a:rPr lang="en-US" altLang="zh-CN" sz="2800" b="1" i="1" smtClean="0">
                            <a:latin typeface="Cambria Math" panose="02040503050406030204" pitchFamily="18" charset="0"/>
                            <a:ea typeface="Cambria Math" panose="02040503050406030204" pitchFamily="18" charset="0"/>
                          </a:rPr>
                          <m:t>𝑵</m:t>
                        </m:r>
                        <m:r>
                          <a:rPr lang="zh-CN" altLang="en-US" sz="2800" b="1" i="0" smtClean="0">
                            <a:latin typeface="Cambria Math" panose="02040503050406030204" pitchFamily="18" charset="0"/>
                            <a:ea typeface="Cambria Math" panose="02040503050406030204" pitchFamily="18" charset="0"/>
                          </a:rPr>
                          <m:t>𝛆</m:t>
                        </m:r>
                      </m:oMath>
                    </m:oMathPara>
                  </a14:m>
                  <a:endParaRPr lang="zh-CN" altLang="en-US" sz="2800" b="1" dirty="0"/>
                </a:p>
              </p:txBody>
            </p:sp>
          </mc:Choice>
          <mc:Fallback>
            <p:sp>
              <p:nvSpPr>
                <p:cNvPr id="3" name="文本框 2">
                  <a:extLst>
                    <a:ext uri="{FF2B5EF4-FFF2-40B4-BE49-F238E27FC236}">
                      <a16:creationId xmlns:a16="http://schemas.microsoft.com/office/drawing/2014/main" id="{7F5A0402-13E8-46AB-B4F6-E56B2F95AA0E}"/>
                    </a:ext>
                  </a:extLst>
                </p:cNvPr>
                <p:cNvSpPr txBox="1">
                  <a:spLocks noRot="1" noChangeAspect="1" noMove="1" noResize="1" noEditPoints="1" noAdjustHandles="1" noChangeArrowheads="1" noChangeShapeType="1" noTextEdit="1"/>
                </p:cNvSpPr>
                <p:nvPr/>
              </p:nvSpPr>
              <p:spPr>
                <a:xfrm>
                  <a:off x="4141539" y="2546359"/>
                  <a:ext cx="3714478" cy="471809"/>
                </a:xfrm>
                <a:prstGeom prst="rect">
                  <a:avLst/>
                </a:prstGeom>
                <a:blipFill>
                  <a:blip r:embed="rId3"/>
                  <a:stretch>
                    <a:fillRect/>
                  </a:stretch>
                </a:blipFill>
              </p:spPr>
              <p:txBody>
                <a:bodyPr/>
                <a:lstStyle/>
                <a:p>
                  <a:r>
                    <a:rPr lang="zh-CN" altLang="en-US">
                      <a:noFill/>
                    </a:rPr>
                    <a:t> </a:t>
                  </a:r>
                </a:p>
              </p:txBody>
            </p:sp>
          </mc:Fallback>
        </mc:AlternateContent>
        <p:sp>
          <p:nvSpPr>
            <p:cNvPr id="10" name="矩形: 圆角 9">
              <a:extLst>
                <a:ext uri="{FF2B5EF4-FFF2-40B4-BE49-F238E27FC236}">
                  <a16:creationId xmlns:a16="http://schemas.microsoft.com/office/drawing/2014/main" id="{4B457171-78D1-4B7E-82AA-52B66015B010}"/>
                </a:ext>
              </a:extLst>
            </p:cNvPr>
            <p:cNvSpPr/>
            <p:nvPr/>
          </p:nvSpPr>
          <p:spPr>
            <a:xfrm>
              <a:off x="418070" y="1573772"/>
              <a:ext cx="11355860" cy="174230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a:extLst>
              <a:ext uri="{FF2B5EF4-FFF2-40B4-BE49-F238E27FC236}">
                <a16:creationId xmlns:a16="http://schemas.microsoft.com/office/drawing/2014/main" id="{3CD2A276-F61C-4020-9D68-08A961BB5BF8}"/>
              </a:ext>
            </a:extLst>
          </p:cNvPr>
          <p:cNvSpPr/>
          <p:nvPr/>
        </p:nvSpPr>
        <p:spPr>
          <a:xfrm>
            <a:off x="164014" y="89332"/>
            <a:ext cx="8280920" cy="505972"/>
          </a:xfrm>
          <a:prstGeom prst="rect">
            <a:avLst/>
          </a:prstGeom>
        </p:spPr>
        <p:txBody>
          <a:bodyPr wrap="square">
            <a:spAutoFit/>
          </a:bodyPr>
          <a:lstStyle/>
          <a:p>
            <a:pPr algn="just" eaLnBrk="0" hangingPunct="0">
              <a:lnSpc>
                <a:spcPct val="120000"/>
              </a:lnSpc>
              <a:spcBef>
                <a:spcPts val="1000"/>
              </a:spcBef>
              <a:buClr>
                <a:srgbClr val="C00000"/>
              </a:buClr>
            </a:pPr>
            <a:r>
              <a:rPr lang="en-US" altLang="zh-CN"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1.1.5 </a:t>
            </a:r>
            <a:r>
              <a:rPr lang="zh-CN" altLang="en-US"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  基础知识</a:t>
            </a:r>
          </a:p>
        </p:txBody>
      </p:sp>
      <p:grpSp>
        <p:nvGrpSpPr>
          <p:cNvPr id="6" name="组合 5">
            <a:extLst>
              <a:ext uri="{FF2B5EF4-FFF2-40B4-BE49-F238E27FC236}">
                <a16:creationId xmlns:a16="http://schemas.microsoft.com/office/drawing/2014/main" id="{8EF12733-8C30-45EF-84D4-D21032662AFB}"/>
              </a:ext>
            </a:extLst>
          </p:cNvPr>
          <p:cNvGrpSpPr/>
          <p:nvPr/>
        </p:nvGrpSpPr>
        <p:grpSpPr>
          <a:xfrm>
            <a:off x="350614" y="2502348"/>
            <a:ext cx="11355860" cy="1814820"/>
            <a:chOff x="418070" y="2740226"/>
            <a:chExt cx="11355860" cy="2055105"/>
          </a:xfrm>
        </p:grpSpPr>
        <p:grpSp>
          <p:nvGrpSpPr>
            <p:cNvPr id="12" name="组合 11">
              <a:extLst>
                <a:ext uri="{FF2B5EF4-FFF2-40B4-BE49-F238E27FC236}">
                  <a16:creationId xmlns:a16="http://schemas.microsoft.com/office/drawing/2014/main" id="{CBB20D7C-07E7-4AE9-BC3B-386394E85539}"/>
                </a:ext>
              </a:extLst>
            </p:cNvPr>
            <p:cNvGrpSpPr/>
            <p:nvPr/>
          </p:nvGrpSpPr>
          <p:grpSpPr>
            <a:xfrm>
              <a:off x="418070" y="3053028"/>
              <a:ext cx="11355860" cy="1742303"/>
              <a:chOff x="418070" y="1573772"/>
              <a:chExt cx="11355860" cy="1742303"/>
            </a:xfrm>
          </p:grpSpPr>
          <mc:AlternateContent xmlns:mc="http://schemas.openxmlformats.org/markup-compatibility/2006">
            <mc:Choice xmlns:a14="http://schemas.microsoft.com/office/drawing/2010/main" Requires="a14">
              <p:sp>
                <p:nvSpPr>
                  <p:cNvPr id="14" name="文本框 13">
                    <a:extLst>
                      <a:ext uri="{FF2B5EF4-FFF2-40B4-BE49-F238E27FC236}">
                        <a16:creationId xmlns:a16="http://schemas.microsoft.com/office/drawing/2014/main" id="{BB919804-9C8A-4609-AEFC-9ABDE58A0817}"/>
                      </a:ext>
                    </a:extLst>
                  </p:cNvPr>
                  <p:cNvSpPr txBox="1"/>
                  <p:nvPr/>
                </p:nvSpPr>
                <p:spPr>
                  <a:xfrm>
                    <a:off x="770238" y="1840153"/>
                    <a:ext cx="10651524" cy="1010727"/>
                  </a:xfrm>
                  <a:prstGeom prst="rect">
                    <a:avLst/>
                  </a:prstGeom>
                  <a:noFill/>
                </p:spPr>
                <p:txBody>
                  <a:bodyPr wrap="square">
                    <a:spAutoFit/>
                  </a:bodyPr>
                  <a:lstStyle/>
                  <a:p>
                    <a:r>
                      <a:rPr lang="zh-CN" altLang="en-US" sz="2600" b="1" dirty="0" smtClean="0">
                        <a:latin typeface="仿宋" panose="02010609060101010101" pitchFamily="49" charset="-122"/>
                        <a:ea typeface="仿宋" panose="02010609060101010101" pitchFamily="49" charset="-122"/>
                      </a:rPr>
                      <a:t>设</a:t>
                    </a:r>
                    <a14:m>
                      <m:oMath xmlns:m="http://schemas.openxmlformats.org/officeDocument/2006/math">
                        <m:sSub>
                          <m:sSubPr>
                            <m:ctrlPr>
                              <a:rPr lang="en-US" altLang="zh-CN" sz="2600" b="1" i="1">
                                <a:latin typeface="Cambria Math" panose="02040503050406030204" pitchFamily="18" charset="0"/>
                                <a:ea typeface="仿宋" panose="02010609060101010101" pitchFamily="49" charset="-122"/>
                              </a:rPr>
                            </m:ctrlPr>
                          </m:sSubPr>
                          <m:e>
                            <m:r>
                              <a:rPr lang="en-US" altLang="zh-CN" sz="2600" b="1">
                                <a:latin typeface="Cambria Math" panose="02040503050406030204" pitchFamily="18" charset="0"/>
                                <a:ea typeface="仿宋" panose="02010609060101010101" pitchFamily="49" charset="-122"/>
                              </a:rPr>
                              <m:t>𝑬</m:t>
                            </m:r>
                          </m:e>
                          <m:sub>
                            <m:r>
                              <a:rPr lang="en-US" altLang="zh-CN" sz="2600" b="1">
                                <a:latin typeface="Cambria Math" panose="02040503050406030204" pitchFamily="18" charset="0"/>
                                <a:ea typeface="仿宋" panose="02010609060101010101" pitchFamily="49" charset="-122"/>
                              </a:rPr>
                              <m:t>𝟏</m:t>
                            </m:r>
                          </m:sub>
                        </m:sSub>
                        <m:r>
                          <a:rPr lang="en-US" altLang="zh-CN" sz="2600" b="1">
                            <a:latin typeface="Cambria Math" panose="02040503050406030204" pitchFamily="18" charset="0"/>
                            <a:ea typeface="仿宋" panose="02010609060101010101" pitchFamily="49" charset="-122"/>
                          </a:rPr>
                          <m:t>,</m:t>
                        </m:r>
                        <m:sSub>
                          <m:sSubPr>
                            <m:ctrlPr>
                              <a:rPr lang="en-US" altLang="zh-CN" sz="2600" b="1" i="1">
                                <a:latin typeface="Cambria Math" panose="02040503050406030204" pitchFamily="18" charset="0"/>
                                <a:ea typeface="仿宋" panose="02010609060101010101" pitchFamily="49" charset="-122"/>
                              </a:rPr>
                            </m:ctrlPr>
                          </m:sSubPr>
                          <m:e>
                            <m:r>
                              <a:rPr lang="en-US" altLang="zh-CN" sz="2600" b="1">
                                <a:latin typeface="Cambria Math" panose="02040503050406030204" pitchFamily="18" charset="0"/>
                                <a:ea typeface="仿宋" panose="02010609060101010101" pitchFamily="49" charset="-122"/>
                              </a:rPr>
                              <m:t>𝑬</m:t>
                            </m:r>
                          </m:e>
                          <m:sub>
                            <m:r>
                              <a:rPr lang="en-US" altLang="zh-CN" sz="2600" b="1">
                                <a:latin typeface="Cambria Math" panose="02040503050406030204" pitchFamily="18" charset="0"/>
                                <a:ea typeface="仿宋" panose="02010609060101010101" pitchFamily="49" charset="-122"/>
                              </a:rPr>
                              <m:t>𝟐</m:t>
                            </m:r>
                          </m:sub>
                        </m:sSub>
                        <m:r>
                          <m:rPr>
                            <m:nor/>
                          </m:rPr>
                          <a:rPr lang="en-US" altLang="zh-CN" sz="2600" b="1" dirty="0">
                            <a:latin typeface="仿宋" panose="02010609060101010101" pitchFamily="49" charset="-122"/>
                            <a:ea typeface="仿宋" panose="02010609060101010101" pitchFamily="49" charset="-122"/>
                          </a:rPr>
                          <m:t>,…, </m:t>
                        </m:r>
                        <m:sSub>
                          <m:sSubPr>
                            <m:ctrlPr>
                              <a:rPr lang="en-US" altLang="zh-CN" sz="2600" b="1" i="1">
                                <a:latin typeface="Cambria Math" panose="02040503050406030204" pitchFamily="18" charset="0"/>
                                <a:ea typeface="仿宋" panose="02010609060101010101" pitchFamily="49" charset="-122"/>
                              </a:rPr>
                            </m:ctrlPr>
                          </m:sSubPr>
                          <m:e>
                            <m:r>
                              <a:rPr lang="en-US" altLang="zh-CN" sz="2600" b="1">
                                <a:latin typeface="Cambria Math" panose="02040503050406030204" pitchFamily="18" charset="0"/>
                                <a:ea typeface="仿宋" panose="02010609060101010101" pitchFamily="49" charset="-122"/>
                              </a:rPr>
                              <m:t>𝑬</m:t>
                            </m:r>
                          </m:e>
                          <m:sub>
                            <m:r>
                              <a:rPr lang="en-US" altLang="zh-CN" sz="2600" b="1">
                                <a:latin typeface="Cambria Math" panose="02040503050406030204" pitchFamily="18" charset="0"/>
                                <a:ea typeface="仿宋" panose="02010609060101010101" pitchFamily="49" charset="-122"/>
                              </a:rPr>
                              <m:t>𝒏</m:t>
                            </m:r>
                          </m:sub>
                        </m:sSub>
                        <m:r>
                          <a:rPr lang="zh-CN" altLang="en-US" sz="2600" b="1">
                            <a:latin typeface="Cambria Math" panose="02040503050406030204" pitchFamily="18" charset="0"/>
                            <a:ea typeface="仿宋" panose="02010609060101010101" pitchFamily="49" charset="-122"/>
                          </a:rPr>
                          <m:t>是</m:t>
                        </m:r>
                      </m:oMath>
                    </a14:m>
                    <a:r>
                      <a:rPr lang="zh-CN" altLang="en-US" sz="2600" b="1" dirty="0" smtClean="0">
                        <a:latin typeface="仿宋" panose="02010609060101010101" pitchFamily="49" charset="-122"/>
                        <a:ea typeface="仿宋" panose="02010609060101010101" pitchFamily="49" charset="-122"/>
                      </a:rPr>
                      <a:t>样本空间</a:t>
                    </a:r>
                    <a14:m>
                      <m:oMath xmlns:m="http://schemas.openxmlformats.org/officeDocument/2006/math">
                        <m:r>
                          <a:rPr lang="en-US" altLang="zh-CN" sz="2600" b="1" i="0" dirty="0" smtClean="0">
                            <a:latin typeface="Cambria Math" panose="02040503050406030204" pitchFamily="18" charset="0"/>
                            <a:ea typeface="仿宋" panose="02010609060101010101" pitchFamily="49" charset="-122"/>
                          </a:rPr>
                          <m:t> </m:t>
                        </m:r>
                        <m:r>
                          <a:rPr lang="zh-CN" altLang="en-US" sz="2600" b="1" i="1" dirty="0" smtClean="0">
                            <a:latin typeface="Cambria Math" panose="02040503050406030204" pitchFamily="18" charset="0"/>
                            <a:ea typeface="仿宋" panose="02010609060101010101" pitchFamily="49" charset="-122"/>
                          </a:rPr>
                          <m:t>𝛀</m:t>
                        </m:r>
                        <m:r>
                          <a:rPr lang="en-US" altLang="zh-CN" sz="2600" b="1" i="1" dirty="0" smtClean="0">
                            <a:latin typeface="Cambria Math" panose="02040503050406030204" pitchFamily="18" charset="0"/>
                            <a:ea typeface="仿宋" panose="02010609060101010101" pitchFamily="49" charset="-122"/>
                          </a:rPr>
                          <m:t> </m:t>
                        </m:r>
                      </m:oMath>
                    </a14:m>
                    <a:r>
                      <a:rPr lang="zh-CN" altLang="en-US" sz="2600" b="1" dirty="0">
                        <a:latin typeface="仿宋" panose="02010609060101010101" pitchFamily="49" charset="-122"/>
                        <a:ea typeface="仿宋" panose="02010609060101010101" pitchFamily="49" charset="-122"/>
                      </a:rPr>
                      <a:t>中互不相交的事件，且</a:t>
                    </a:r>
                    <a14:m>
                      <m:oMath xmlns:m="http://schemas.openxmlformats.org/officeDocument/2006/math">
                        <m:nary>
                          <m:naryPr>
                            <m:chr m:val="⋃"/>
                            <m:ctrlPr>
                              <a:rPr lang="zh-CN" altLang="en-US" sz="2600" b="1" i="1" smtClean="0">
                                <a:latin typeface="Cambria Math" panose="02040503050406030204" pitchFamily="18" charset="0"/>
                                <a:ea typeface="仿宋" panose="02010609060101010101" pitchFamily="49" charset="-122"/>
                              </a:rPr>
                            </m:ctrlPr>
                          </m:naryPr>
                          <m:sub>
                            <m:r>
                              <m:rPr>
                                <m:brk m:alnAt="23"/>
                              </m:rPr>
                              <a:rPr lang="en-US" altLang="zh-CN" sz="2600" b="1" i="1" smtClean="0">
                                <a:latin typeface="Cambria Math" panose="02040503050406030204" pitchFamily="18" charset="0"/>
                                <a:ea typeface="仿宋" panose="02010609060101010101" pitchFamily="49" charset="-122"/>
                              </a:rPr>
                              <m:t>𝒊</m:t>
                            </m:r>
                            <m:r>
                              <a:rPr lang="en-US" altLang="zh-CN" sz="2600" b="1" i="1" smtClean="0">
                                <a:latin typeface="Cambria Math" panose="02040503050406030204" pitchFamily="18" charset="0"/>
                                <a:ea typeface="仿宋" panose="02010609060101010101" pitchFamily="49" charset="-122"/>
                              </a:rPr>
                              <m:t>=</m:t>
                            </m:r>
                            <m:r>
                              <a:rPr lang="en-US" altLang="zh-CN" sz="2600" b="1" i="1" smtClean="0">
                                <a:latin typeface="Cambria Math" panose="02040503050406030204" pitchFamily="18" charset="0"/>
                                <a:ea typeface="仿宋" panose="02010609060101010101" pitchFamily="49" charset="-122"/>
                              </a:rPr>
                              <m:t>𝟏</m:t>
                            </m:r>
                          </m:sub>
                          <m:sup>
                            <m:r>
                              <a:rPr lang="en-US" altLang="zh-CN" sz="2600" b="1" i="1" smtClean="0">
                                <a:latin typeface="Cambria Math" panose="02040503050406030204" pitchFamily="18" charset="0"/>
                                <a:ea typeface="仿宋" panose="02010609060101010101" pitchFamily="49" charset="-122"/>
                              </a:rPr>
                              <m:t>𝒏</m:t>
                            </m:r>
                          </m:sup>
                          <m:e>
                            <m:sSub>
                              <m:sSubPr>
                                <m:ctrlPr>
                                  <a:rPr lang="en-US" altLang="zh-CN" sz="2600" b="1" i="1">
                                    <a:latin typeface="Cambria Math" panose="02040503050406030204" pitchFamily="18" charset="0"/>
                                    <a:ea typeface="仿宋" panose="02010609060101010101" pitchFamily="49" charset="-122"/>
                                  </a:rPr>
                                </m:ctrlPr>
                              </m:sSubPr>
                              <m:e>
                                <m:r>
                                  <a:rPr lang="en-US" altLang="zh-CN" sz="2600" b="1">
                                    <a:latin typeface="Cambria Math" panose="02040503050406030204" pitchFamily="18" charset="0"/>
                                    <a:ea typeface="仿宋" panose="02010609060101010101" pitchFamily="49" charset="-122"/>
                                  </a:rPr>
                                  <m:t>𝑬</m:t>
                                </m:r>
                              </m:e>
                              <m:sub>
                                <m:r>
                                  <a:rPr lang="en-US" altLang="zh-CN" sz="2600" b="1" i="1" smtClean="0">
                                    <a:latin typeface="Cambria Math" panose="02040503050406030204" pitchFamily="18" charset="0"/>
                                    <a:ea typeface="仿宋" panose="02010609060101010101" pitchFamily="49" charset="-122"/>
                                  </a:rPr>
                                  <m:t>𝒊</m:t>
                                </m:r>
                              </m:sub>
                            </m:sSub>
                            <m:r>
                              <a:rPr lang="en-US" altLang="zh-CN" sz="2600" b="1" i="1" smtClean="0">
                                <a:latin typeface="Cambria Math" panose="02040503050406030204" pitchFamily="18" charset="0"/>
                                <a:ea typeface="仿宋" panose="02010609060101010101" pitchFamily="49" charset="-122"/>
                              </a:rPr>
                              <m:t>=</m:t>
                            </m:r>
                            <m:r>
                              <a:rPr lang="zh-CN" altLang="en-US" sz="2600" b="1" i="1" smtClean="0">
                                <a:latin typeface="Cambria Math" panose="02040503050406030204" pitchFamily="18" charset="0"/>
                                <a:ea typeface="仿宋" panose="02010609060101010101" pitchFamily="49" charset="-122"/>
                              </a:rPr>
                              <m:t>𝛀</m:t>
                            </m:r>
                          </m:e>
                        </m:nary>
                      </m:oMath>
                    </a14:m>
                    <a:r>
                      <a:rPr lang="zh-CN" altLang="en-US" sz="2600" b="1" dirty="0">
                        <a:latin typeface="仿宋" panose="02010609060101010101" pitchFamily="49" charset="-122"/>
                        <a:ea typeface="仿宋" panose="02010609060101010101" pitchFamily="49" charset="-122"/>
                      </a:rPr>
                      <a:t>，则有</a:t>
                    </a:r>
                  </a:p>
                </p:txBody>
              </p:sp>
            </mc:Choice>
            <mc:Fallback>
              <p:sp>
                <p:nvSpPr>
                  <p:cNvPr id="14" name="文本框 13">
                    <a:extLst>
                      <a:ext uri="{FF2B5EF4-FFF2-40B4-BE49-F238E27FC236}">
                        <a16:creationId xmlns:a16="http://schemas.microsoft.com/office/drawing/2014/main" id="{BB919804-9C8A-4609-AEFC-9ABDE58A0817}"/>
                      </a:ext>
                    </a:extLst>
                  </p:cNvPr>
                  <p:cNvSpPr txBox="1">
                    <a:spLocks noRot="1" noChangeAspect="1" noMove="1" noResize="1" noEditPoints="1" noAdjustHandles="1" noChangeArrowheads="1" noChangeShapeType="1" noTextEdit="1"/>
                  </p:cNvSpPr>
                  <p:nvPr/>
                </p:nvSpPr>
                <p:spPr>
                  <a:xfrm>
                    <a:off x="770238" y="1840153"/>
                    <a:ext cx="10651524" cy="1010727"/>
                  </a:xfrm>
                  <a:prstGeom prst="rect">
                    <a:avLst/>
                  </a:prstGeom>
                  <a:blipFill>
                    <a:blip r:embed="rId4"/>
                    <a:stretch>
                      <a:fillRect l="-1030" t="-8163" b="-17007"/>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7E638960-C2AC-449A-B916-D0A36FE8C580}"/>
                  </a:ext>
                </a:extLst>
              </p:cNvPr>
              <p:cNvSpPr txBox="1"/>
              <p:nvPr/>
            </p:nvSpPr>
            <p:spPr>
              <a:xfrm>
                <a:off x="3954162" y="2568516"/>
                <a:ext cx="65" cy="430887"/>
              </a:xfrm>
              <a:prstGeom prst="rect">
                <a:avLst/>
              </a:prstGeom>
              <a:noFill/>
            </p:spPr>
            <p:txBody>
              <a:bodyPr wrap="none" lIns="0" tIns="0" rIns="0" bIns="0" rtlCol="0">
                <a:spAutoFit/>
              </a:bodyPr>
              <a:lstStyle/>
              <a:p>
                <a:endParaRPr lang="zh-CN" altLang="en-US" sz="2800" dirty="0"/>
              </a:p>
            </p:txBody>
          </p:sp>
          <p:sp>
            <p:nvSpPr>
              <p:cNvPr id="16" name="矩形: 圆角 15">
                <a:extLst>
                  <a:ext uri="{FF2B5EF4-FFF2-40B4-BE49-F238E27FC236}">
                    <a16:creationId xmlns:a16="http://schemas.microsoft.com/office/drawing/2014/main" id="{9C4620E7-B3ED-4F40-AF90-A88DBE6F3B64}"/>
                  </a:ext>
                </a:extLst>
              </p:cNvPr>
              <p:cNvSpPr/>
              <p:nvPr/>
            </p:nvSpPr>
            <p:spPr>
              <a:xfrm>
                <a:off x="418070" y="1573772"/>
                <a:ext cx="11355860" cy="174230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圆角 1">
              <a:extLst>
                <a:ext uri="{FF2B5EF4-FFF2-40B4-BE49-F238E27FC236}">
                  <a16:creationId xmlns:a16="http://schemas.microsoft.com/office/drawing/2014/main" id="{3FF0C58C-8BBD-49AB-9639-B9946D6EFFBC}"/>
                </a:ext>
              </a:extLst>
            </p:cNvPr>
            <p:cNvSpPr/>
            <p:nvPr/>
          </p:nvSpPr>
          <p:spPr>
            <a:xfrm>
              <a:off x="702782" y="2740226"/>
              <a:ext cx="2167834" cy="523221"/>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800" dirty="0">
                  <a:solidFill>
                    <a:schemeClr val="accent2">
                      <a:lumMod val="50000"/>
                    </a:schemeClr>
                  </a:solidFill>
                  <a:latin typeface="华文行楷" panose="02010800040101010101" pitchFamily="2" charset="-122"/>
                  <a:ea typeface="华文行楷" panose="02010800040101010101" pitchFamily="2" charset="-122"/>
                </a:rPr>
                <a:t>全概率公式</a:t>
              </a:r>
            </a:p>
          </p:txBody>
        </p:sp>
      </p:gr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00A362C8-94BF-4779-AB99-23357E07BD8E}"/>
                  </a:ext>
                </a:extLst>
              </p:cNvPr>
              <p:cNvSpPr txBox="1"/>
              <p:nvPr/>
            </p:nvSpPr>
            <p:spPr>
              <a:xfrm>
                <a:off x="2598769" y="3722897"/>
                <a:ext cx="8006705" cy="461665"/>
              </a:xfrm>
              <a:prstGeom prst="rect">
                <a:avLst/>
              </a:prstGeom>
              <a:noFill/>
            </p:spPr>
            <p:txBody>
              <a:bodyPr wrap="square">
                <a:spAutoFit/>
              </a:bodyPr>
              <a:lstStyle/>
              <a:p>
                <a14:m>
                  <m:oMath xmlns:m="http://schemas.openxmlformats.org/officeDocument/2006/math">
                    <m:r>
                      <a:rPr lang="en-US" altLang="zh-CN" sz="2400" b="1" i="1" smtClean="0">
                        <a:latin typeface="Cambria Math" panose="02040503050406030204" pitchFamily="18" charset="0"/>
                        <a:ea typeface="仿宋" panose="02010609060101010101" pitchFamily="49" charset="-122"/>
                      </a:rPr>
                      <m:t>𝑷</m:t>
                    </m:r>
                    <m:d>
                      <m:dPr>
                        <m:ctrlPr>
                          <a:rPr lang="en-US" altLang="zh-CN" sz="2400" b="1" i="1" smtClean="0">
                            <a:latin typeface="Cambria Math" panose="02040503050406030204" pitchFamily="18" charset="0"/>
                            <a:ea typeface="仿宋" panose="02010609060101010101" pitchFamily="49" charset="-122"/>
                          </a:rPr>
                        </m:ctrlPr>
                      </m:dPr>
                      <m:e>
                        <m:r>
                          <a:rPr lang="en-US" altLang="zh-CN" sz="2400" b="1" i="1" smtClean="0">
                            <a:latin typeface="Cambria Math" panose="02040503050406030204" pitchFamily="18" charset="0"/>
                            <a:ea typeface="仿宋" panose="02010609060101010101" pitchFamily="49" charset="-122"/>
                          </a:rPr>
                          <m:t>𝑩</m:t>
                        </m:r>
                      </m:e>
                    </m:d>
                    <m:r>
                      <a:rPr lang="en-US" altLang="zh-CN" sz="2400" b="1" i="1" smtClean="0">
                        <a:latin typeface="Cambria Math" panose="02040503050406030204" pitchFamily="18" charset="0"/>
                        <a:ea typeface="仿宋" panose="02010609060101010101" pitchFamily="49" charset="-122"/>
                      </a:rPr>
                      <m:t>=</m:t>
                    </m:r>
                    <m:nary>
                      <m:naryPr>
                        <m:chr m:val="∑"/>
                        <m:ctrlPr>
                          <a:rPr lang="en-US" altLang="zh-CN" sz="2400" b="1" i="1" smtClean="0">
                            <a:latin typeface="Cambria Math" panose="02040503050406030204" pitchFamily="18" charset="0"/>
                            <a:ea typeface="仿宋" panose="02010609060101010101" pitchFamily="49" charset="-122"/>
                          </a:rPr>
                        </m:ctrlPr>
                      </m:naryPr>
                      <m:sub>
                        <m:r>
                          <m:rPr>
                            <m:brk m:alnAt="23"/>
                          </m:rPr>
                          <a:rPr lang="en-US" altLang="zh-CN" sz="2400" b="1" i="1" smtClean="0">
                            <a:latin typeface="Cambria Math" panose="02040503050406030204" pitchFamily="18" charset="0"/>
                            <a:ea typeface="仿宋" panose="02010609060101010101" pitchFamily="49" charset="-122"/>
                          </a:rPr>
                          <m:t>𝒊</m:t>
                        </m:r>
                        <m:r>
                          <a:rPr lang="en-US" altLang="zh-CN" sz="2400" b="1" i="1" smtClean="0">
                            <a:latin typeface="Cambria Math" panose="02040503050406030204" pitchFamily="18" charset="0"/>
                            <a:ea typeface="仿宋" panose="02010609060101010101" pitchFamily="49" charset="-122"/>
                          </a:rPr>
                          <m:t>=</m:t>
                        </m:r>
                        <m:r>
                          <a:rPr lang="en-US" altLang="zh-CN" sz="2400" b="1" i="1" smtClean="0">
                            <a:latin typeface="Cambria Math" panose="02040503050406030204" pitchFamily="18" charset="0"/>
                            <a:ea typeface="仿宋" panose="02010609060101010101" pitchFamily="49" charset="-122"/>
                          </a:rPr>
                          <m:t>𝟏</m:t>
                        </m:r>
                      </m:sub>
                      <m:sup>
                        <m:r>
                          <a:rPr lang="en-US" altLang="zh-CN" sz="2400" b="1" i="1" smtClean="0">
                            <a:latin typeface="Cambria Math" panose="02040503050406030204" pitchFamily="18" charset="0"/>
                            <a:ea typeface="仿宋" panose="02010609060101010101" pitchFamily="49" charset="-122"/>
                          </a:rPr>
                          <m:t>𝒏</m:t>
                        </m:r>
                      </m:sup>
                      <m:e>
                        <m:r>
                          <a:rPr lang="en-US" altLang="zh-CN" sz="2400" b="1" i="1" smtClean="0">
                            <a:latin typeface="Cambria Math" panose="02040503050406030204" pitchFamily="18" charset="0"/>
                            <a:ea typeface="仿宋" panose="02010609060101010101" pitchFamily="49" charset="-122"/>
                          </a:rPr>
                          <m:t>𝑷</m:t>
                        </m:r>
                        <m:d>
                          <m:dPr>
                            <m:ctrlPr>
                              <a:rPr lang="en-US" altLang="zh-CN" sz="2400" b="1" i="1" smtClean="0">
                                <a:latin typeface="Cambria Math" panose="02040503050406030204" pitchFamily="18" charset="0"/>
                                <a:ea typeface="仿宋" panose="02010609060101010101" pitchFamily="49" charset="-122"/>
                              </a:rPr>
                            </m:ctrlPr>
                          </m:dPr>
                          <m:e>
                            <m:r>
                              <a:rPr lang="en-US" altLang="zh-CN" sz="2400" b="1" i="1" smtClean="0">
                                <a:latin typeface="Cambria Math" panose="02040503050406030204" pitchFamily="18" charset="0"/>
                                <a:ea typeface="仿宋" panose="02010609060101010101" pitchFamily="49" charset="-122"/>
                              </a:rPr>
                              <m:t>𝑩</m:t>
                            </m:r>
                            <m:r>
                              <a:rPr lang="en-US" altLang="zh-CN" sz="2400" b="1" i="1" smtClean="0">
                                <a:latin typeface="Cambria Math" panose="02040503050406030204" pitchFamily="18" charset="0"/>
                                <a:ea typeface="Cambria Math" panose="02040503050406030204" pitchFamily="18" charset="0"/>
                              </a:rPr>
                              <m:t>∩</m:t>
                            </m:r>
                            <m:sSub>
                              <m:sSubPr>
                                <m:ctrlPr>
                                  <a:rPr lang="en-US" altLang="zh-CN" sz="2400" b="1" i="1">
                                    <a:latin typeface="Cambria Math" panose="02040503050406030204" pitchFamily="18" charset="0"/>
                                    <a:ea typeface="仿宋" panose="02010609060101010101" pitchFamily="49" charset="-122"/>
                                  </a:rPr>
                                </m:ctrlPr>
                              </m:sSubPr>
                              <m:e>
                                <m:r>
                                  <a:rPr lang="en-US" altLang="zh-CN" sz="2400" b="1" i="1">
                                    <a:latin typeface="Cambria Math" panose="02040503050406030204" pitchFamily="18" charset="0"/>
                                    <a:ea typeface="仿宋" panose="02010609060101010101" pitchFamily="49" charset="-122"/>
                                  </a:rPr>
                                  <m:t>𝑬</m:t>
                                </m:r>
                              </m:e>
                              <m:sub>
                                <m:r>
                                  <a:rPr lang="en-US" altLang="zh-CN" sz="2400" b="1" i="1">
                                    <a:latin typeface="Cambria Math" panose="02040503050406030204" pitchFamily="18" charset="0"/>
                                    <a:ea typeface="仿宋" panose="02010609060101010101" pitchFamily="49" charset="-122"/>
                                  </a:rPr>
                                  <m:t>𝒊</m:t>
                                </m:r>
                              </m:sub>
                            </m:sSub>
                          </m:e>
                        </m:d>
                        <m:r>
                          <a:rPr lang="en-US" altLang="zh-CN" sz="2400" b="1" i="1" smtClean="0">
                            <a:latin typeface="Cambria Math" panose="02040503050406030204" pitchFamily="18" charset="0"/>
                            <a:ea typeface="仿宋" panose="02010609060101010101" pitchFamily="49" charset="-122"/>
                          </a:rPr>
                          <m:t>=</m:t>
                        </m:r>
                      </m:e>
                    </m:nary>
                  </m:oMath>
                </a14:m>
                <a:r>
                  <a:rPr lang="en-US" altLang="zh-CN" sz="2400" b="1" dirty="0">
                    <a:ea typeface="仿宋" panose="02010609060101010101" pitchFamily="49" charset="-122"/>
                  </a:rPr>
                  <a:t> </a:t>
                </a:r>
                <a14:m>
                  <m:oMath xmlns:m="http://schemas.openxmlformats.org/officeDocument/2006/math">
                    <m:nary>
                      <m:naryPr>
                        <m:chr m:val="∑"/>
                        <m:ctrlPr>
                          <a:rPr lang="en-US" altLang="zh-CN" sz="2400" b="1" i="1">
                            <a:latin typeface="Cambria Math" panose="02040503050406030204" pitchFamily="18" charset="0"/>
                            <a:ea typeface="仿宋" panose="02010609060101010101" pitchFamily="49" charset="-122"/>
                          </a:rPr>
                        </m:ctrlPr>
                      </m:naryPr>
                      <m:sub>
                        <m:r>
                          <m:rPr>
                            <m:brk m:alnAt="23"/>
                          </m:rPr>
                          <a:rPr lang="en-US" altLang="zh-CN" sz="2400" b="1" i="1">
                            <a:latin typeface="Cambria Math" panose="02040503050406030204" pitchFamily="18" charset="0"/>
                            <a:ea typeface="仿宋" panose="02010609060101010101" pitchFamily="49" charset="-122"/>
                          </a:rPr>
                          <m:t>𝒊</m:t>
                        </m:r>
                        <m:r>
                          <a:rPr lang="en-US" altLang="zh-CN" sz="2400" b="1" i="1">
                            <a:latin typeface="Cambria Math" panose="02040503050406030204" pitchFamily="18" charset="0"/>
                            <a:ea typeface="仿宋" panose="02010609060101010101" pitchFamily="49" charset="-122"/>
                          </a:rPr>
                          <m:t>=</m:t>
                        </m:r>
                        <m:r>
                          <a:rPr lang="en-US" altLang="zh-CN" sz="2400" b="1" i="1">
                            <a:latin typeface="Cambria Math" panose="02040503050406030204" pitchFamily="18" charset="0"/>
                            <a:ea typeface="仿宋" panose="02010609060101010101" pitchFamily="49" charset="-122"/>
                          </a:rPr>
                          <m:t>𝟏</m:t>
                        </m:r>
                      </m:sub>
                      <m:sup>
                        <m:r>
                          <a:rPr lang="en-US" altLang="zh-CN" sz="2400" b="1" i="1">
                            <a:latin typeface="Cambria Math" panose="02040503050406030204" pitchFamily="18" charset="0"/>
                            <a:ea typeface="仿宋" panose="02010609060101010101" pitchFamily="49" charset="-122"/>
                          </a:rPr>
                          <m:t>𝒏</m:t>
                        </m:r>
                      </m:sup>
                      <m:e>
                        <m:r>
                          <a:rPr lang="en-US" altLang="zh-CN" sz="2400" b="1" i="1">
                            <a:latin typeface="Cambria Math" panose="02040503050406030204" pitchFamily="18" charset="0"/>
                            <a:ea typeface="仿宋" panose="02010609060101010101" pitchFamily="49" charset="-122"/>
                          </a:rPr>
                          <m:t>𝑷</m:t>
                        </m:r>
                        <m:d>
                          <m:dPr>
                            <m:ctrlPr>
                              <a:rPr lang="en-US" altLang="zh-CN" sz="2400" b="1" i="1">
                                <a:latin typeface="Cambria Math" panose="02040503050406030204" pitchFamily="18" charset="0"/>
                                <a:ea typeface="仿宋" panose="02010609060101010101" pitchFamily="49" charset="-122"/>
                              </a:rPr>
                            </m:ctrlPr>
                          </m:dPr>
                          <m:e>
                            <m:r>
                              <a:rPr lang="en-US" altLang="zh-CN" sz="2400" b="1" i="1">
                                <a:latin typeface="Cambria Math" panose="02040503050406030204" pitchFamily="18" charset="0"/>
                                <a:ea typeface="仿宋" panose="02010609060101010101" pitchFamily="49" charset="-122"/>
                              </a:rPr>
                              <m:t>𝑩</m:t>
                            </m:r>
                            <m:r>
                              <a:rPr lang="en-US" altLang="zh-CN" sz="2400" b="1" i="1" smtClean="0">
                                <a:latin typeface="Cambria Math" panose="02040503050406030204" pitchFamily="18" charset="0"/>
                                <a:ea typeface="仿宋" panose="02010609060101010101" pitchFamily="49" charset="-122"/>
                              </a:rPr>
                              <m:t>|</m:t>
                            </m:r>
                            <m:sSub>
                              <m:sSubPr>
                                <m:ctrlPr>
                                  <a:rPr lang="en-US" altLang="zh-CN" sz="2400" b="1" i="1">
                                    <a:latin typeface="Cambria Math" panose="02040503050406030204" pitchFamily="18" charset="0"/>
                                    <a:ea typeface="仿宋" panose="02010609060101010101" pitchFamily="49" charset="-122"/>
                                  </a:rPr>
                                </m:ctrlPr>
                              </m:sSubPr>
                              <m:e>
                                <m:r>
                                  <a:rPr lang="en-US" altLang="zh-CN" sz="2400" b="1" i="1">
                                    <a:latin typeface="Cambria Math" panose="02040503050406030204" pitchFamily="18" charset="0"/>
                                    <a:ea typeface="仿宋" panose="02010609060101010101" pitchFamily="49" charset="-122"/>
                                  </a:rPr>
                                  <m:t>𝑬</m:t>
                                </m:r>
                              </m:e>
                              <m:sub>
                                <m:r>
                                  <a:rPr lang="en-US" altLang="zh-CN" sz="2400" b="1" i="1">
                                    <a:latin typeface="Cambria Math" panose="02040503050406030204" pitchFamily="18" charset="0"/>
                                    <a:ea typeface="仿宋" panose="02010609060101010101" pitchFamily="49" charset="-122"/>
                                  </a:rPr>
                                  <m:t>𝒊</m:t>
                                </m:r>
                              </m:sub>
                            </m:sSub>
                          </m:e>
                        </m:d>
                        <m:r>
                          <a:rPr lang="en-US" altLang="zh-CN" sz="2400" b="1" i="1" smtClean="0">
                            <a:latin typeface="Cambria Math" panose="02040503050406030204" pitchFamily="18" charset="0"/>
                            <a:ea typeface="仿宋" panose="02010609060101010101" pitchFamily="49" charset="-122"/>
                          </a:rPr>
                          <m:t>𝑷</m:t>
                        </m:r>
                        <m:d>
                          <m:dPr>
                            <m:ctrlPr>
                              <a:rPr lang="en-US" altLang="zh-CN" sz="2400" b="1" i="1" smtClean="0">
                                <a:latin typeface="Cambria Math" panose="02040503050406030204" pitchFamily="18" charset="0"/>
                                <a:ea typeface="仿宋" panose="02010609060101010101" pitchFamily="49" charset="-122"/>
                              </a:rPr>
                            </m:ctrlPr>
                          </m:dPr>
                          <m:e>
                            <m:sSub>
                              <m:sSubPr>
                                <m:ctrlPr>
                                  <a:rPr lang="en-US" altLang="zh-CN" sz="2400" b="1" i="1">
                                    <a:latin typeface="Cambria Math" panose="02040503050406030204" pitchFamily="18" charset="0"/>
                                    <a:ea typeface="仿宋" panose="02010609060101010101" pitchFamily="49" charset="-122"/>
                                  </a:rPr>
                                </m:ctrlPr>
                              </m:sSubPr>
                              <m:e>
                                <m:r>
                                  <a:rPr lang="en-US" altLang="zh-CN" sz="2400" b="1" i="1">
                                    <a:latin typeface="Cambria Math" panose="02040503050406030204" pitchFamily="18" charset="0"/>
                                    <a:ea typeface="仿宋" panose="02010609060101010101" pitchFamily="49" charset="-122"/>
                                  </a:rPr>
                                  <m:t>𝑬</m:t>
                                </m:r>
                              </m:e>
                              <m:sub>
                                <m:r>
                                  <a:rPr lang="en-US" altLang="zh-CN" sz="2400" b="1" i="1">
                                    <a:latin typeface="Cambria Math" panose="02040503050406030204" pitchFamily="18" charset="0"/>
                                    <a:ea typeface="仿宋" panose="02010609060101010101" pitchFamily="49" charset="-122"/>
                                  </a:rPr>
                                  <m:t>𝒊</m:t>
                                </m:r>
                              </m:sub>
                            </m:sSub>
                          </m:e>
                        </m:d>
                      </m:e>
                    </m:nary>
                  </m:oMath>
                </a14:m>
                <a:endParaRPr lang="zh-CN" altLang="en-US" sz="2400" dirty="0"/>
              </a:p>
            </p:txBody>
          </p:sp>
        </mc:Choice>
        <mc:Fallback xmlns="">
          <p:sp>
            <p:nvSpPr>
              <p:cNvPr id="17" name="文本框 16">
                <a:extLst>
                  <a:ext uri="{FF2B5EF4-FFF2-40B4-BE49-F238E27FC236}">
                    <a16:creationId xmlns:a16="http://schemas.microsoft.com/office/drawing/2014/main" id="{00A362C8-94BF-4779-AB99-23357E07BD8E}"/>
                  </a:ext>
                </a:extLst>
              </p:cNvPr>
              <p:cNvSpPr txBox="1">
                <a:spLocks noRot="1" noChangeAspect="1" noMove="1" noResize="1" noEditPoints="1" noAdjustHandles="1" noChangeArrowheads="1" noChangeShapeType="1" noTextEdit="1"/>
              </p:cNvSpPr>
              <p:nvPr/>
            </p:nvSpPr>
            <p:spPr>
              <a:xfrm>
                <a:off x="2598769" y="3722897"/>
                <a:ext cx="8006705" cy="461665"/>
              </a:xfrm>
              <a:prstGeom prst="rect">
                <a:avLst/>
              </a:prstGeom>
              <a:blipFill>
                <a:blip r:embed="rId5"/>
                <a:stretch>
                  <a:fillRect l="-152" t="-132000" b="-198667"/>
                </a:stretch>
              </a:blipFill>
            </p:spPr>
            <p:txBody>
              <a:bodyPr/>
              <a:lstStyle/>
              <a:p>
                <a:r>
                  <a:rPr lang="zh-CN" altLang="en-US">
                    <a:noFill/>
                  </a:rPr>
                  <a:t> </a:t>
                </a:r>
              </a:p>
            </p:txBody>
          </p:sp>
        </mc:Fallback>
      </mc:AlternateContent>
      <p:sp>
        <p:nvSpPr>
          <p:cNvPr id="18" name="矩形: 圆角 17">
            <a:extLst>
              <a:ext uri="{FF2B5EF4-FFF2-40B4-BE49-F238E27FC236}">
                <a16:creationId xmlns:a16="http://schemas.microsoft.com/office/drawing/2014/main" id="{C570DC10-9FDA-4E1B-B0C9-6D7BFC3E8B0F}"/>
              </a:ext>
            </a:extLst>
          </p:cNvPr>
          <p:cNvSpPr/>
          <p:nvPr/>
        </p:nvSpPr>
        <p:spPr>
          <a:xfrm>
            <a:off x="350614" y="4809611"/>
            <a:ext cx="11355860" cy="174230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9" name="文本框 18">
                <a:extLst>
                  <a:ext uri="{FF2B5EF4-FFF2-40B4-BE49-F238E27FC236}">
                    <a16:creationId xmlns:a16="http://schemas.microsoft.com/office/drawing/2014/main" id="{A0361872-A93A-4BDE-BB66-1FFF1EB41437}"/>
                  </a:ext>
                </a:extLst>
              </p:cNvPr>
              <p:cNvSpPr txBox="1"/>
              <p:nvPr/>
            </p:nvSpPr>
            <p:spPr>
              <a:xfrm>
                <a:off x="770238" y="5088065"/>
                <a:ext cx="10651524" cy="892552"/>
              </a:xfrm>
              <a:prstGeom prst="rect">
                <a:avLst/>
              </a:prstGeom>
              <a:noFill/>
            </p:spPr>
            <p:txBody>
              <a:bodyPr wrap="square">
                <a:spAutoFit/>
              </a:bodyPr>
              <a:lstStyle/>
              <a:p>
                <a:r>
                  <a:rPr lang="zh-CN" altLang="en-US" sz="2600" b="1" dirty="0" smtClean="0">
                    <a:latin typeface="仿宋" panose="02010609060101010101" pitchFamily="49" charset="-122"/>
                    <a:ea typeface="仿宋" panose="02010609060101010101" pitchFamily="49" charset="-122"/>
                  </a:rPr>
                  <a:t>设</a:t>
                </a:r>
                <a14:m>
                  <m:oMath xmlns:m="http://schemas.openxmlformats.org/officeDocument/2006/math">
                    <m:sSub>
                      <m:sSubPr>
                        <m:ctrlPr>
                          <a:rPr lang="en-US" altLang="zh-CN" sz="2600" b="1" i="1">
                            <a:latin typeface="Cambria Math" panose="02040503050406030204" pitchFamily="18" charset="0"/>
                            <a:ea typeface="仿宋" panose="02010609060101010101" pitchFamily="49" charset="-122"/>
                          </a:rPr>
                        </m:ctrlPr>
                      </m:sSubPr>
                      <m:e>
                        <m:r>
                          <a:rPr lang="en-US" altLang="zh-CN" sz="2600" b="1">
                            <a:latin typeface="Cambria Math" panose="02040503050406030204" pitchFamily="18" charset="0"/>
                            <a:ea typeface="仿宋" panose="02010609060101010101" pitchFamily="49" charset="-122"/>
                          </a:rPr>
                          <m:t>𝑬</m:t>
                        </m:r>
                      </m:e>
                      <m:sub>
                        <m:r>
                          <a:rPr lang="en-US" altLang="zh-CN" sz="2600" b="1">
                            <a:latin typeface="Cambria Math" panose="02040503050406030204" pitchFamily="18" charset="0"/>
                            <a:ea typeface="仿宋" panose="02010609060101010101" pitchFamily="49" charset="-122"/>
                          </a:rPr>
                          <m:t>𝟏</m:t>
                        </m:r>
                      </m:sub>
                    </m:sSub>
                    <m:r>
                      <a:rPr lang="en-US" altLang="zh-CN" sz="2600" b="1">
                        <a:latin typeface="Cambria Math" panose="02040503050406030204" pitchFamily="18" charset="0"/>
                        <a:ea typeface="仿宋" panose="02010609060101010101" pitchFamily="49" charset="-122"/>
                      </a:rPr>
                      <m:t>,</m:t>
                    </m:r>
                    <m:sSub>
                      <m:sSubPr>
                        <m:ctrlPr>
                          <a:rPr lang="en-US" altLang="zh-CN" sz="2600" b="1" i="1">
                            <a:latin typeface="Cambria Math" panose="02040503050406030204" pitchFamily="18" charset="0"/>
                            <a:ea typeface="仿宋" panose="02010609060101010101" pitchFamily="49" charset="-122"/>
                          </a:rPr>
                        </m:ctrlPr>
                      </m:sSubPr>
                      <m:e>
                        <m:r>
                          <a:rPr lang="en-US" altLang="zh-CN" sz="2600" b="1">
                            <a:latin typeface="Cambria Math" panose="02040503050406030204" pitchFamily="18" charset="0"/>
                            <a:ea typeface="仿宋" panose="02010609060101010101" pitchFamily="49" charset="-122"/>
                          </a:rPr>
                          <m:t>𝑬</m:t>
                        </m:r>
                      </m:e>
                      <m:sub>
                        <m:r>
                          <a:rPr lang="en-US" altLang="zh-CN" sz="2600" b="1">
                            <a:latin typeface="Cambria Math" panose="02040503050406030204" pitchFamily="18" charset="0"/>
                            <a:ea typeface="仿宋" panose="02010609060101010101" pitchFamily="49" charset="-122"/>
                          </a:rPr>
                          <m:t>𝟐</m:t>
                        </m:r>
                      </m:sub>
                    </m:sSub>
                    <m:r>
                      <m:rPr>
                        <m:nor/>
                      </m:rPr>
                      <a:rPr lang="en-US" altLang="zh-CN" sz="2600" b="1" dirty="0">
                        <a:latin typeface="仿宋" panose="02010609060101010101" pitchFamily="49" charset="-122"/>
                        <a:ea typeface="仿宋" panose="02010609060101010101" pitchFamily="49" charset="-122"/>
                      </a:rPr>
                      <m:t>,…, </m:t>
                    </m:r>
                    <m:sSub>
                      <m:sSubPr>
                        <m:ctrlPr>
                          <a:rPr lang="en-US" altLang="zh-CN" sz="2600" b="1" i="1">
                            <a:latin typeface="Cambria Math" panose="02040503050406030204" pitchFamily="18" charset="0"/>
                            <a:ea typeface="仿宋" panose="02010609060101010101" pitchFamily="49" charset="-122"/>
                          </a:rPr>
                        </m:ctrlPr>
                      </m:sSubPr>
                      <m:e>
                        <m:r>
                          <a:rPr lang="en-US" altLang="zh-CN" sz="2600" b="1">
                            <a:latin typeface="Cambria Math" panose="02040503050406030204" pitchFamily="18" charset="0"/>
                            <a:ea typeface="仿宋" panose="02010609060101010101" pitchFamily="49" charset="-122"/>
                          </a:rPr>
                          <m:t>𝑬</m:t>
                        </m:r>
                      </m:e>
                      <m:sub>
                        <m:r>
                          <a:rPr lang="en-US" altLang="zh-CN" sz="2600" b="1">
                            <a:latin typeface="Cambria Math" panose="02040503050406030204" pitchFamily="18" charset="0"/>
                            <a:ea typeface="仿宋" panose="02010609060101010101" pitchFamily="49" charset="-122"/>
                          </a:rPr>
                          <m:t>𝒏</m:t>
                        </m:r>
                      </m:sub>
                    </m:sSub>
                    <m:r>
                      <a:rPr lang="zh-CN" altLang="en-US" sz="2600" b="1">
                        <a:latin typeface="Cambria Math" panose="02040503050406030204" pitchFamily="18" charset="0"/>
                        <a:ea typeface="仿宋" panose="02010609060101010101" pitchFamily="49" charset="-122"/>
                      </a:rPr>
                      <m:t>是</m:t>
                    </m:r>
                  </m:oMath>
                </a14:m>
                <a:r>
                  <a:rPr lang="zh-CN" altLang="en-US" sz="2600" b="1" dirty="0">
                    <a:latin typeface="仿宋" panose="02010609060101010101" pitchFamily="49" charset="-122"/>
                    <a:ea typeface="仿宋" panose="02010609060101010101" pitchFamily="49" charset="-122"/>
                  </a:rPr>
                  <a:t>样本空间</a:t>
                </a:r>
                <a14:m>
                  <m:oMath xmlns:m="http://schemas.openxmlformats.org/officeDocument/2006/math">
                    <m:r>
                      <a:rPr lang="en-US" altLang="zh-CN" sz="2600" b="1" i="0" dirty="0" smtClean="0">
                        <a:latin typeface="Cambria Math" panose="02040503050406030204" pitchFamily="18" charset="0"/>
                        <a:ea typeface="仿宋" panose="02010609060101010101" pitchFamily="49" charset="-122"/>
                      </a:rPr>
                      <m:t> </m:t>
                    </m:r>
                    <m:r>
                      <a:rPr lang="zh-CN" altLang="en-US" sz="2600" b="1" i="1" dirty="0">
                        <a:latin typeface="Cambria Math" panose="02040503050406030204" pitchFamily="18" charset="0"/>
                        <a:ea typeface="仿宋" panose="02010609060101010101" pitchFamily="49" charset="-122"/>
                      </a:rPr>
                      <m:t>𝛀</m:t>
                    </m:r>
                    <m:r>
                      <a:rPr lang="en-US" altLang="zh-CN" sz="2600" b="1" i="1" dirty="0" smtClean="0">
                        <a:latin typeface="Cambria Math" panose="02040503050406030204" pitchFamily="18" charset="0"/>
                        <a:ea typeface="仿宋" panose="02010609060101010101" pitchFamily="49" charset="-122"/>
                      </a:rPr>
                      <m:t> </m:t>
                    </m:r>
                  </m:oMath>
                </a14:m>
                <a:r>
                  <a:rPr lang="zh-CN" altLang="en-US" sz="2600" b="1" dirty="0">
                    <a:latin typeface="仿宋" panose="02010609060101010101" pitchFamily="49" charset="-122"/>
                    <a:ea typeface="仿宋" panose="02010609060101010101" pitchFamily="49" charset="-122"/>
                  </a:rPr>
                  <a:t>中互不相交的事件，且</a:t>
                </a:r>
                <a14:m>
                  <m:oMath xmlns:m="http://schemas.openxmlformats.org/officeDocument/2006/math">
                    <m:nary>
                      <m:naryPr>
                        <m:chr m:val="⋃"/>
                        <m:ctrlPr>
                          <a:rPr lang="zh-CN" altLang="en-US" sz="2600" b="1" i="1" smtClean="0">
                            <a:latin typeface="Cambria Math" panose="02040503050406030204" pitchFamily="18" charset="0"/>
                            <a:ea typeface="仿宋" panose="02010609060101010101" pitchFamily="49" charset="-122"/>
                          </a:rPr>
                        </m:ctrlPr>
                      </m:naryPr>
                      <m:sub>
                        <m:r>
                          <m:rPr>
                            <m:brk m:alnAt="23"/>
                          </m:rPr>
                          <a:rPr lang="en-US" altLang="zh-CN" sz="2600" b="1" i="1" smtClean="0">
                            <a:latin typeface="Cambria Math" panose="02040503050406030204" pitchFamily="18" charset="0"/>
                            <a:ea typeface="仿宋" panose="02010609060101010101" pitchFamily="49" charset="-122"/>
                          </a:rPr>
                          <m:t>𝒊</m:t>
                        </m:r>
                        <m:r>
                          <a:rPr lang="en-US" altLang="zh-CN" sz="2600" b="1" i="1" smtClean="0">
                            <a:latin typeface="Cambria Math" panose="02040503050406030204" pitchFamily="18" charset="0"/>
                            <a:ea typeface="仿宋" panose="02010609060101010101" pitchFamily="49" charset="-122"/>
                          </a:rPr>
                          <m:t>=</m:t>
                        </m:r>
                        <m:r>
                          <a:rPr lang="en-US" altLang="zh-CN" sz="2600" b="1" i="1" smtClean="0">
                            <a:latin typeface="Cambria Math" panose="02040503050406030204" pitchFamily="18" charset="0"/>
                            <a:ea typeface="仿宋" panose="02010609060101010101" pitchFamily="49" charset="-122"/>
                          </a:rPr>
                          <m:t>𝟏</m:t>
                        </m:r>
                      </m:sub>
                      <m:sup>
                        <m:r>
                          <a:rPr lang="en-US" altLang="zh-CN" sz="2600" b="1" i="1" smtClean="0">
                            <a:latin typeface="Cambria Math" panose="02040503050406030204" pitchFamily="18" charset="0"/>
                            <a:ea typeface="仿宋" panose="02010609060101010101" pitchFamily="49" charset="-122"/>
                          </a:rPr>
                          <m:t>𝒏</m:t>
                        </m:r>
                      </m:sup>
                      <m:e>
                        <m:sSub>
                          <m:sSubPr>
                            <m:ctrlPr>
                              <a:rPr lang="en-US" altLang="zh-CN" sz="2600" b="1" i="1">
                                <a:latin typeface="Cambria Math" panose="02040503050406030204" pitchFamily="18" charset="0"/>
                                <a:ea typeface="仿宋" panose="02010609060101010101" pitchFamily="49" charset="-122"/>
                              </a:rPr>
                            </m:ctrlPr>
                          </m:sSubPr>
                          <m:e>
                            <m:r>
                              <a:rPr lang="en-US" altLang="zh-CN" sz="2600" b="1">
                                <a:latin typeface="Cambria Math" panose="02040503050406030204" pitchFamily="18" charset="0"/>
                                <a:ea typeface="仿宋" panose="02010609060101010101" pitchFamily="49" charset="-122"/>
                              </a:rPr>
                              <m:t>𝑬</m:t>
                            </m:r>
                          </m:e>
                          <m:sub>
                            <m:r>
                              <a:rPr lang="en-US" altLang="zh-CN" sz="2600" b="1" i="1" smtClean="0">
                                <a:latin typeface="Cambria Math" panose="02040503050406030204" pitchFamily="18" charset="0"/>
                                <a:ea typeface="仿宋" panose="02010609060101010101" pitchFamily="49" charset="-122"/>
                              </a:rPr>
                              <m:t>𝒊</m:t>
                            </m:r>
                          </m:sub>
                        </m:sSub>
                        <m:r>
                          <a:rPr lang="en-US" altLang="zh-CN" sz="2600" b="1" i="1" smtClean="0">
                            <a:latin typeface="Cambria Math" panose="02040503050406030204" pitchFamily="18" charset="0"/>
                            <a:ea typeface="仿宋" panose="02010609060101010101" pitchFamily="49" charset="-122"/>
                          </a:rPr>
                          <m:t>=</m:t>
                        </m:r>
                        <m:r>
                          <a:rPr lang="zh-CN" altLang="en-US" sz="2600" b="1" i="1" smtClean="0">
                            <a:latin typeface="Cambria Math" panose="02040503050406030204" pitchFamily="18" charset="0"/>
                            <a:ea typeface="仿宋" panose="02010609060101010101" pitchFamily="49" charset="-122"/>
                          </a:rPr>
                          <m:t>𝛀</m:t>
                        </m:r>
                      </m:e>
                    </m:nary>
                  </m:oMath>
                </a14:m>
                <a:r>
                  <a:rPr lang="zh-CN" altLang="en-US" sz="2600" b="1" dirty="0">
                    <a:latin typeface="仿宋" panose="02010609060101010101" pitchFamily="49" charset="-122"/>
                    <a:ea typeface="仿宋" panose="02010609060101010101" pitchFamily="49" charset="-122"/>
                  </a:rPr>
                  <a:t>，则有</a:t>
                </a:r>
              </a:p>
            </p:txBody>
          </p:sp>
        </mc:Choice>
        <mc:Fallback>
          <p:sp>
            <p:nvSpPr>
              <p:cNvPr id="19" name="文本框 18">
                <a:extLst>
                  <a:ext uri="{FF2B5EF4-FFF2-40B4-BE49-F238E27FC236}">
                    <a16:creationId xmlns:a16="http://schemas.microsoft.com/office/drawing/2014/main" id="{A0361872-A93A-4BDE-BB66-1FFF1EB41437}"/>
                  </a:ext>
                </a:extLst>
              </p:cNvPr>
              <p:cNvSpPr txBox="1">
                <a:spLocks noRot="1" noChangeAspect="1" noMove="1" noResize="1" noEditPoints="1" noAdjustHandles="1" noChangeArrowheads="1" noChangeShapeType="1" noTextEdit="1"/>
              </p:cNvSpPr>
              <p:nvPr/>
            </p:nvSpPr>
            <p:spPr>
              <a:xfrm>
                <a:off x="770238" y="5088065"/>
                <a:ext cx="10651524" cy="892552"/>
              </a:xfrm>
              <a:prstGeom prst="rect">
                <a:avLst/>
              </a:prstGeom>
              <a:blipFill>
                <a:blip r:embed="rId6"/>
                <a:stretch>
                  <a:fillRect l="-1030" t="-8904" b="-17123"/>
                </a:stretch>
              </a:blipFill>
            </p:spPr>
            <p:txBody>
              <a:bodyPr/>
              <a:lstStyle/>
              <a:p>
                <a:r>
                  <a:rPr lang="zh-CN" altLang="en-US">
                    <a:noFill/>
                  </a:rPr>
                  <a:t> </a:t>
                </a:r>
              </a:p>
            </p:txBody>
          </p:sp>
        </mc:Fallback>
      </mc:AlternateContent>
      <p:sp>
        <p:nvSpPr>
          <p:cNvPr id="20" name="矩形: 圆角 19">
            <a:extLst>
              <a:ext uri="{FF2B5EF4-FFF2-40B4-BE49-F238E27FC236}">
                <a16:creationId xmlns:a16="http://schemas.microsoft.com/office/drawing/2014/main" id="{210D008B-9699-43AD-B104-409E9F2D059B}"/>
              </a:ext>
            </a:extLst>
          </p:cNvPr>
          <p:cNvSpPr/>
          <p:nvPr/>
        </p:nvSpPr>
        <p:spPr>
          <a:xfrm>
            <a:off x="635326" y="4548000"/>
            <a:ext cx="2167834" cy="523221"/>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800" dirty="0">
                <a:solidFill>
                  <a:schemeClr val="accent2">
                    <a:lumMod val="50000"/>
                  </a:schemeClr>
                </a:solidFill>
                <a:latin typeface="华文行楷" panose="02010800040101010101" pitchFamily="2" charset="-122"/>
                <a:ea typeface="华文行楷" panose="02010800040101010101" pitchFamily="2" charset="-122"/>
              </a:rPr>
              <a:t>贝叶斯公式</a:t>
            </a: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F7F3ED5B-D934-4957-AAE1-53B54B3CA87C}"/>
                  </a:ext>
                </a:extLst>
              </p:cNvPr>
              <p:cNvSpPr txBox="1"/>
              <p:nvPr/>
            </p:nvSpPr>
            <p:spPr>
              <a:xfrm>
                <a:off x="1198168" y="5487046"/>
                <a:ext cx="9272462" cy="9526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ea typeface="仿宋" panose="02010609060101010101" pitchFamily="49" charset="-122"/>
                        </a:rPr>
                        <m:t>𝑷</m:t>
                      </m:r>
                      <m:d>
                        <m:dPr>
                          <m:ctrlPr>
                            <a:rPr lang="en-US" altLang="zh-CN" sz="2400" b="1" i="1">
                              <a:latin typeface="Cambria Math" panose="02040503050406030204" pitchFamily="18" charset="0"/>
                              <a:ea typeface="仿宋" panose="02010609060101010101" pitchFamily="49" charset="-122"/>
                            </a:rPr>
                          </m:ctrlPr>
                        </m:dPr>
                        <m:e>
                          <m:sSub>
                            <m:sSubPr>
                              <m:ctrlPr>
                                <a:rPr lang="en-US" altLang="zh-CN" sz="2400" b="1" i="1">
                                  <a:latin typeface="Cambria Math" panose="02040503050406030204" pitchFamily="18" charset="0"/>
                                  <a:ea typeface="仿宋" panose="02010609060101010101" pitchFamily="49" charset="-122"/>
                                </a:rPr>
                              </m:ctrlPr>
                            </m:sSubPr>
                            <m:e>
                              <m:r>
                                <a:rPr lang="en-US" altLang="zh-CN" sz="2400" b="1" i="1">
                                  <a:latin typeface="Cambria Math" panose="02040503050406030204" pitchFamily="18" charset="0"/>
                                  <a:ea typeface="仿宋" panose="02010609060101010101" pitchFamily="49" charset="-122"/>
                                </a:rPr>
                                <m:t>𝑬</m:t>
                              </m:r>
                            </m:e>
                            <m:sub>
                              <m:r>
                                <a:rPr lang="en-US" altLang="zh-CN" sz="2400" b="1" i="1" smtClean="0">
                                  <a:latin typeface="Cambria Math" panose="02040503050406030204" pitchFamily="18" charset="0"/>
                                  <a:ea typeface="仿宋" panose="02010609060101010101" pitchFamily="49" charset="-122"/>
                                </a:rPr>
                                <m:t>𝒋</m:t>
                              </m:r>
                            </m:sub>
                          </m:sSub>
                          <m:r>
                            <a:rPr lang="en-US" altLang="zh-CN" sz="2400" b="1" i="1" smtClean="0">
                              <a:latin typeface="Cambria Math" panose="02040503050406030204" pitchFamily="18" charset="0"/>
                              <a:ea typeface="仿宋" panose="02010609060101010101" pitchFamily="49" charset="-122"/>
                            </a:rPr>
                            <m:t>|</m:t>
                          </m:r>
                          <m:r>
                            <a:rPr lang="en-US" altLang="zh-CN" sz="2400" b="1" i="1">
                              <a:latin typeface="Cambria Math" panose="02040503050406030204" pitchFamily="18" charset="0"/>
                              <a:ea typeface="仿宋" panose="02010609060101010101" pitchFamily="49" charset="-122"/>
                            </a:rPr>
                            <m:t>𝑩</m:t>
                          </m:r>
                        </m:e>
                      </m:d>
                      <m:r>
                        <a:rPr lang="en-US" altLang="zh-CN" sz="2400" b="1" i="1" smtClean="0">
                          <a:latin typeface="Cambria Math" panose="02040503050406030204" pitchFamily="18" charset="0"/>
                          <a:ea typeface="仿宋" panose="02010609060101010101" pitchFamily="49" charset="-122"/>
                        </a:rPr>
                        <m:t>=</m:t>
                      </m:r>
                      <m:f>
                        <m:fPr>
                          <m:ctrlPr>
                            <a:rPr lang="en-US" altLang="zh-CN" sz="2400" b="1" i="1" smtClean="0">
                              <a:latin typeface="Cambria Math" panose="02040503050406030204" pitchFamily="18" charset="0"/>
                              <a:ea typeface="仿宋" panose="02010609060101010101" pitchFamily="49" charset="-122"/>
                            </a:rPr>
                          </m:ctrlPr>
                        </m:fPr>
                        <m:num>
                          <m:r>
                            <a:rPr lang="en-US" altLang="zh-CN" sz="2400" b="1" i="1">
                              <a:latin typeface="Cambria Math" panose="02040503050406030204" pitchFamily="18" charset="0"/>
                              <a:ea typeface="仿宋" panose="02010609060101010101" pitchFamily="49" charset="-122"/>
                            </a:rPr>
                            <m:t>𝑷</m:t>
                          </m:r>
                          <m:d>
                            <m:dPr>
                              <m:ctrlPr>
                                <a:rPr lang="en-US" altLang="zh-CN" sz="2400" b="1" i="1">
                                  <a:latin typeface="Cambria Math" panose="02040503050406030204" pitchFamily="18" charset="0"/>
                                  <a:ea typeface="仿宋" panose="02010609060101010101" pitchFamily="49" charset="-122"/>
                                </a:rPr>
                              </m:ctrlPr>
                            </m:dPr>
                            <m:e>
                              <m:sSub>
                                <m:sSubPr>
                                  <m:ctrlPr>
                                    <a:rPr lang="en-US" altLang="zh-CN" sz="2400" b="1" i="1">
                                      <a:latin typeface="Cambria Math" panose="02040503050406030204" pitchFamily="18" charset="0"/>
                                      <a:ea typeface="仿宋" panose="02010609060101010101" pitchFamily="49" charset="-122"/>
                                    </a:rPr>
                                  </m:ctrlPr>
                                </m:sSubPr>
                                <m:e>
                                  <m:r>
                                    <a:rPr lang="en-US" altLang="zh-CN" sz="2400" b="1" i="1">
                                      <a:latin typeface="Cambria Math" panose="02040503050406030204" pitchFamily="18" charset="0"/>
                                      <a:ea typeface="仿宋" panose="02010609060101010101" pitchFamily="49" charset="-122"/>
                                    </a:rPr>
                                    <m:t>𝑬</m:t>
                                  </m:r>
                                </m:e>
                                <m:sub>
                                  <m:r>
                                    <a:rPr lang="en-US" altLang="zh-CN" sz="2400" b="1" i="1" smtClean="0">
                                      <a:latin typeface="Cambria Math" panose="02040503050406030204" pitchFamily="18" charset="0"/>
                                      <a:ea typeface="仿宋" panose="02010609060101010101" pitchFamily="49" charset="-122"/>
                                    </a:rPr>
                                    <m:t>𝒋</m:t>
                                  </m:r>
                                </m:sub>
                              </m:sSub>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仿宋" panose="02010609060101010101" pitchFamily="49" charset="-122"/>
                                </a:rPr>
                                <m:t>𝑩</m:t>
                              </m:r>
                            </m:e>
                          </m:d>
                        </m:num>
                        <m:den>
                          <m:r>
                            <a:rPr lang="en-US" altLang="zh-CN" sz="2400" b="1" i="1">
                              <a:latin typeface="Cambria Math" panose="02040503050406030204" pitchFamily="18" charset="0"/>
                              <a:ea typeface="仿宋" panose="02010609060101010101" pitchFamily="49" charset="-122"/>
                            </a:rPr>
                            <m:t>𝑷</m:t>
                          </m:r>
                          <m:d>
                            <m:dPr>
                              <m:ctrlPr>
                                <a:rPr lang="en-US" altLang="zh-CN" sz="2400" b="1" i="1">
                                  <a:latin typeface="Cambria Math" panose="02040503050406030204" pitchFamily="18" charset="0"/>
                                  <a:ea typeface="仿宋" panose="02010609060101010101" pitchFamily="49" charset="-122"/>
                                </a:rPr>
                              </m:ctrlPr>
                            </m:dPr>
                            <m:e>
                              <m:r>
                                <a:rPr lang="en-US" altLang="zh-CN" sz="2400" b="1" i="1">
                                  <a:latin typeface="Cambria Math" panose="02040503050406030204" pitchFamily="18" charset="0"/>
                                  <a:ea typeface="仿宋" panose="02010609060101010101" pitchFamily="49" charset="-122"/>
                                </a:rPr>
                                <m:t>𝑩</m:t>
                              </m:r>
                            </m:e>
                          </m:d>
                        </m:den>
                      </m:f>
                      <m:r>
                        <a:rPr lang="en-US" altLang="zh-CN" sz="2400" b="1" i="1" smtClean="0">
                          <a:latin typeface="Cambria Math" panose="02040503050406030204" pitchFamily="18" charset="0"/>
                          <a:ea typeface="仿宋" panose="02010609060101010101" pitchFamily="49" charset="-122"/>
                        </a:rPr>
                        <m:t>=</m:t>
                      </m:r>
                      <m:f>
                        <m:fPr>
                          <m:ctrlPr>
                            <a:rPr lang="en-US" altLang="zh-CN" sz="2400" b="1" i="1" smtClean="0">
                              <a:latin typeface="Cambria Math" panose="02040503050406030204" pitchFamily="18" charset="0"/>
                              <a:ea typeface="仿宋" panose="02010609060101010101" pitchFamily="49" charset="-122"/>
                            </a:rPr>
                          </m:ctrlPr>
                        </m:fPr>
                        <m:num>
                          <m:r>
                            <a:rPr lang="en-US" altLang="zh-CN" sz="2400" b="1" i="1">
                              <a:latin typeface="Cambria Math" panose="02040503050406030204" pitchFamily="18" charset="0"/>
                              <a:ea typeface="仿宋" panose="02010609060101010101" pitchFamily="49" charset="-122"/>
                            </a:rPr>
                            <m:t>𝑷</m:t>
                          </m:r>
                          <m:d>
                            <m:dPr>
                              <m:ctrlPr>
                                <a:rPr lang="en-US" altLang="zh-CN" sz="2400" b="1" i="1">
                                  <a:latin typeface="Cambria Math" panose="02040503050406030204" pitchFamily="18" charset="0"/>
                                  <a:ea typeface="仿宋" panose="02010609060101010101" pitchFamily="49" charset="-122"/>
                                </a:rPr>
                              </m:ctrlPr>
                            </m:dPr>
                            <m:e>
                              <m:r>
                                <a:rPr lang="en-US" altLang="zh-CN" sz="2400" b="1" i="1">
                                  <a:latin typeface="Cambria Math" panose="02040503050406030204" pitchFamily="18" charset="0"/>
                                  <a:ea typeface="仿宋" panose="02010609060101010101" pitchFamily="49" charset="-122"/>
                                </a:rPr>
                                <m:t>𝑩</m:t>
                              </m:r>
                              <m:r>
                                <a:rPr lang="en-US" altLang="zh-CN" sz="2400" b="1" i="1">
                                  <a:latin typeface="Cambria Math" panose="02040503050406030204" pitchFamily="18" charset="0"/>
                                  <a:ea typeface="仿宋" panose="02010609060101010101" pitchFamily="49" charset="-122"/>
                                </a:rPr>
                                <m:t>|</m:t>
                              </m:r>
                              <m:sSub>
                                <m:sSubPr>
                                  <m:ctrlPr>
                                    <a:rPr lang="en-US" altLang="zh-CN" sz="2400" b="1" i="1">
                                      <a:latin typeface="Cambria Math" panose="02040503050406030204" pitchFamily="18" charset="0"/>
                                      <a:ea typeface="仿宋" panose="02010609060101010101" pitchFamily="49" charset="-122"/>
                                    </a:rPr>
                                  </m:ctrlPr>
                                </m:sSubPr>
                                <m:e>
                                  <m:r>
                                    <a:rPr lang="en-US" altLang="zh-CN" sz="2400" b="1" i="1">
                                      <a:latin typeface="Cambria Math" panose="02040503050406030204" pitchFamily="18" charset="0"/>
                                      <a:ea typeface="仿宋" panose="02010609060101010101" pitchFamily="49" charset="-122"/>
                                    </a:rPr>
                                    <m:t>𝑬</m:t>
                                  </m:r>
                                </m:e>
                                <m:sub>
                                  <m:r>
                                    <a:rPr lang="en-US" altLang="zh-CN" sz="2400" b="1" i="1" smtClean="0">
                                      <a:latin typeface="Cambria Math" panose="02040503050406030204" pitchFamily="18" charset="0"/>
                                      <a:ea typeface="仿宋" panose="02010609060101010101" pitchFamily="49" charset="-122"/>
                                    </a:rPr>
                                    <m:t>𝒋</m:t>
                                  </m:r>
                                </m:sub>
                              </m:sSub>
                            </m:e>
                          </m:d>
                          <m:r>
                            <a:rPr lang="en-US" altLang="zh-CN" sz="2400" b="1" i="1">
                              <a:latin typeface="Cambria Math" panose="02040503050406030204" pitchFamily="18" charset="0"/>
                              <a:ea typeface="仿宋" panose="02010609060101010101" pitchFamily="49" charset="-122"/>
                            </a:rPr>
                            <m:t>𝑷</m:t>
                          </m:r>
                          <m:d>
                            <m:dPr>
                              <m:ctrlPr>
                                <a:rPr lang="en-US" altLang="zh-CN" sz="2400" b="1" i="1">
                                  <a:latin typeface="Cambria Math" panose="02040503050406030204" pitchFamily="18" charset="0"/>
                                  <a:ea typeface="仿宋" panose="02010609060101010101" pitchFamily="49" charset="-122"/>
                                </a:rPr>
                              </m:ctrlPr>
                            </m:dPr>
                            <m:e>
                              <m:sSub>
                                <m:sSubPr>
                                  <m:ctrlPr>
                                    <a:rPr lang="en-US" altLang="zh-CN" sz="2400" b="1" i="1">
                                      <a:latin typeface="Cambria Math" panose="02040503050406030204" pitchFamily="18" charset="0"/>
                                      <a:ea typeface="仿宋" panose="02010609060101010101" pitchFamily="49" charset="-122"/>
                                    </a:rPr>
                                  </m:ctrlPr>
                                </m:sSubPr>
                                <m:e>
                                  <m:r>
                                    <a:rPr lang="en-US" altLang="zh-CN" sz="2400" b="1" i="1">
                                      <a:latin typeface="Cambria Math" panose="02040503050406030204" pitchFamily="18" charset="0"/>
                                      <a:ea typeface="仿宋" panose="02010609060101010101" pitchFamily="49" charset="-122"/>
                                    </a:rPr>
                                    <m:t>𝑬</m:t>
                                  </m:r>
                                </m:e>
                                <m:sub>
                                  <m:r>
                                    <a:rPr lang="en-US" altLang="zh-CN" sz="2400" b="1" i="1" smtClean="0">
                                      <a:latin typeface="Cambria Math" panose="02040503050406030204" pitchFamily="18" charset="0"/>
                                      <a:ea typeface="仿宋" panose="02010609060101010101" pitchFamily="49" charset="-122"/>
                                    </a:rPr>
                                    <m:t>𝒋</m:t>
                                  </m:r>
                                </m:sub>
                              </m:sSub>
                            </m:e>
                          </m:d>
                        </m:num>
                        <m:den>
                          <m:nary>
                            <m:naryPr>
                              <m:chr m:val="∑"/>
                              <m:ctrlPr>
                                <a:rPr lang="en-US" altLang="zh-CN" sz="2400" b="1" i="1">
                                  <a:latin typeface="Cambria Math" panose="02040503050406030204" pitchFamily="18" charset="0"/>
                                  <a:ea typeface="仿宋" panose="02010609060101010101" pitchFamily="49" charset="-122"/>
                                </a:rPr>
                              </m:ctrlPr>
                            </m:naryPr>
                            <m:sub>
                              <m:r>
                                <m:rPr>
                                  <m:brk m:alnAt="23"/>
                                </m:rPr>
                                <a:rPr lang="en-US" altLang="zh-CN" sz="2400" b="1" i="1">
                                  <a:latin typeface="Cambria Math" panose="02040503050406030204" pitchFamily="18" charset="0"/>
                                  <a:ea typeface="仿宋" panose="02010609060101010101" pitchFamily="49" charset="-122"/>
                                </a:rPr>
                                <m:t>𝒊</m:t>
                              </m:r>
                              <m:r>
                                <a:rPr lang="en-US" altLang="zh-CN" sz="2400" b="1" i="1">
                                  <a:latin typeface="Cambria Math" panose="02040503050406030204" pitchFamily="18" charset="0"/>
                                  <a:ea typeface="仿宋" panose="02010609060101010101" pitchFamily="49" charset="-122"/>
                                </a:rPr>
                                <m:t>=</m:t>
                              </m:r>
                              <m:r>
                                <a:rPr lang="en-US" altLang="zh-CN" sz="2400" b="1" i="1">
                                  <a:latin typeface="Cambria Math" panose="02040503050406030204" pitchFamily="18" charset="0"/>
                                  <a:ea typeface="仿宋" panose="02010609060101010101" pitchFamily="49" charset="-122"/>
                                </a:rPr>
                                <m:t>𝟏</m:t>
                              </m:r>
                            </m:sub>
                            <m:sup>
                              <m:r>
                                <a:rPr lang="en-US" altLang="zh-CN" sz="2400" b="1" i="1">
                                  <a:latin typeface="Cambria Math" panose="02040503050406030204" pitchFamily="18" charset="0"/>
                                  <a:ea typeface="仿宋" panose="02010609060101010101" pitchFamily="49" charset="-122"/>
                                </a:rPr>
                                <m:t>𝒏</m:t>
                              </m:r>
                            </m:sup>
                            <m:e>
                              <m:r>
                                <a:rPr lang="en-US" altLang="zh-CN" sz="2400" b="1" i="1">
                                  <a:latin typeface="Cambria Math" panose="02040503050406030204" pitchFamily="18" charset="0"/>
                                  <a:ea typeface="仿宋" panose="02010609060101010101" pitchFamily="49" charset="-122"/>
                                </a:rPr>
                                <m:t>𝑷</m:t>
                              </m:r>
                              <m:d>
                                <m:dPr>
                                  <m:ctrlPr>
                                    <a:rPr lang="en-US" altLang="zh-CN" sz="2400" b="1" i="1">
                                      <a:latin typeface="Cambria Math" panose="02040503050406030204" pitchFamily="18" charset="0"/>
                                      <a:ea typeface="仿宋" panose="02010609060101010101" pitchFamily="49" charset="-122"/>
                                    </a:rPr>
                                  </m:ctrlPr>
                                </m:dPr>
                                <m:e>
                                  <m:r>
                                    <a:rPr lang="en-US" altLang="zh-CN" sz="2400" b="1" i="1">
                                      <a:latin typeface="Cambria Math" panose="02040503050406030204" pitchFamily="18" charset="0"/>
                                      <a:ea typeface="仿宋" panose="02010609060101010101" pitchFamily="49" charset="-122"/>
                                    </a:rPr>
                                    <m:t>𝑩</m:t>
                                  </m:r>
                                  <m:r>
                                    <a:rPr lang="en-US" altLang="zh-CN" sz="2400" b="1" i="1">
                                      <a:latin typeface="Cambria Math" panose="02040503050406030204" pitchFamily="18" charset="0"/>
                                      <a:ea typeface="仿宋" panose="02010609060101010101" pitchFamily="49" charset="-122"/>
                                    </a:rPr>
                                    <m:t>|</m:t>
                                  </m:r>
                                  <m:sSub>
                                    <m:sSubPr>
                                      <m:ctrlPr>
                                        <a:rPr lang="en-US" altLang="zh-CN" sz="2400" b="1" i="1">
                                          <a:latin typeface="Cambria Math" panose="02040503050406030204" pitchFamily="18" charset="0"/>
                                          <a:ea typeface="仿宋" panose="02010609060101010101" pitchFamily="49" charset="-122"/>
                                        </a:rPr>
                                      </m:ctrlPr>
                                    </m:sSubPr>
                                    <m:e>
                                      <m:r>
                                        <a:rPr lang="en-US" altLang="zh-CN" sz="2400" b="1" i="1">
                                          <a:latin typeface="Cambria Math" panose="02040503050406030204" pitchFamily="18" charset="0"/>
                                          <a:ea typeface="仿宋" panose="02010609060101010101" pitchFamily="49" charset="-122"/>
                                        </a:rPr>
                                        <m:t>𝑬</m:t>
                                      </m:r>
                                    </m:e>
                                    <m:sub>
                                      <m:r>
                                        <a:rPr lang="en-US" altLang="zh-CN" sz="2400" b="1" i="1" smtClean="0">
                                          <a:latin typeface="Cambria Math" panose="02040503050406030204" pitchFamily="18" charset="0"/>
                                          <a:ea typeface="仿宋" panose="02010609060101010101" pitchFamily="49" charset="-122"/>
                                        </a:rPr>
                                        <m:t>𝒊</m:t>
                                      </m:r>
                                    </m:sub>
                                  </m:sSub>
                                </m:e>
                              </m:d>
                              <m:r>
                                <a:rPr lang="en-US" altLang="zh-CN" sz="2400" b="1" i="1">
                                  <a:latin typeface="Cambria Math" panose="02040503050406030204" pitchFamily="18" charset="0"/>
                                  <a:ea typeface="仿宋" panose="02010609060101010101" pitchFamily="49" charset="-122"/>
                                </a:rPr>
                                <m:t>𝑷</m:t>
                              </m:r>
                              <m:d>
                                <m:dPr>
                                  <m:ctrlPr>
                                    <a:rPr lang="en-US" altLang="zh-CN" sz="2400" b="1" i="1">
                                      <a:latin typeface="Cambria Math" panose="02040503050406030204" pitchFamily="18" charset="0"/>
                                      <a:ea typeface="仿宋" panose="02010609060101010101" pitchFamily="49" charset="-122"/>
                                    </a:rPr>
                                  </m:ctrlPr>
                                </m:dPr>
                                <m:e>
                                  <m:sSub>
                                    <m:sSubPr>
                                      <m:ctrlPr>
                                        <a:rPr lang="en-US" altLang="zh-CN" sz="2400" b="1" i="1">
                                          <a:latin typeface="Cambria Math" panose="02040503050406030204" pitchFamily="18" charset="0"/>
                                          <a:ea typeface="仿宋" panose="02010609060101010101" pitchFamily="49" charset="-122"/>
                                        </a:rPr>
                                      </m:ctrlPr>
                                    </m:sSubPr>
                                    <m:e>
                                      <m:r>
                                        <a:rPr lang="en-US" altLang="zh-CN" sz="2400" b="1" i="1">
                                          <a:latin typeface="Cambria Math" panose="02040503050406030204" pitchFamily="18" charset="0"/>
                                          <a:ea typeface="仿宋" panose="02010609060101010101" pitchFamily="49" charset="-122"/>
                                        </a:rPr>
                                        <m:t>𝑬</m:t>
                                      </m:r>
                                    </m:e>
                                    <m:sub>
                                      <m:r>
                                        <a:rPr lang="en-US" altLang="zh-CN" sz="2400" b="1" i="1">
                                          <a:latin typeface="Cambria Math" panose="02040503050406030204" pitchFamily="18" charset="0"/>
                                          <a:ea typeface="仿宋" panose="02010609060101010101" pitchFamily="49" charset="-122"/>
                                        </a:rPr>
                                        <m:t>𝒊</m:t>
                                      </m:r>
                                    </m:sub>
                                  </m:sSub>
                                </m:e>
                              </m:d>
                            </m:e>
                          </m:nary>
                        </m:den>
                      </m:f>
                    </m:oMath>
                  </m:oMathPara>
                </a14:m>
                <a:endParaRPr lang="zh-CN" altLang="en-US" sz="2400" dirty="0"/>
              </a:p>
            </p:txBody>
          </p:sp>
        </mc:Choice>
        <mc:Fallback xmlns="">
          <p:sp>
            <p:nvSpPr>
              <p:cNvPr id="22" name="文本框 21">
                <a:extLst>
                  <a:ext uri="{FF2B5EF4-FFF2-40B4-BE49-F238E27FC236}">
                    <a16:creationId xmlns:a16="http://schemas.microsoft.com/office/drawing/2014/main" id="{F7F3ED5B-D934-4957-AAE1-53B54B3CA87C}"/>
                  </a:ext>
                </a:extLst>
              </p:cNvPr>
              <p:cNvSpPr txBox="1">
                <a:spLocks noRot="1" noChangeAspect="1" noMove="1" noResize="1" noEditPoints="1" noAdjustHandles="1" noChangeArrowheads="1" noChangeShapeType="1" noTextEdit="1"/>
              </p:cNvSpPr>
              <p:nvPr/>
            </p:nvSpPr>
            <p:spPr>
              <a:xfrm>
                <a:off x="1198168" y="5487046"/>
                <a:ext cx="9272462" cy="952633"/>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23330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531F0003-2684-4CDB-AAC3-BC2D72FDE9A3}"/>
              </a:ext>
            </a:extLst>
          </p:cNvPr>
          <p:cNvSpPr txBox="1">
            <a:spLocks noChangeArrowheads="1"/>
          </p:cNvSpPr>
          <p:nvPr/>
        </p:nvSpPr>
        <p:spPr bwMode="auto">
          <a:xfrm>
            <a:off x="2209800" y="1958975"/>
            <a:ext cx="7772400"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r>
              <a:rPr lang="en-US" altLang="zh-CN" sz="6000" b="1" dirty="0">
                <a:ea typeface="仿宋" panose="02010609060101010101" pitchFamily="49" charset="-122"/>
              </a:rPr>
              <a:t>1.2   </a:t>
            </a:r>
            <a:r>
              <a:rPr lang="zh-CN" altLang="en-US" sz="6000" b="1" dirty="0">
                <a:ea typeface="仿宋" panose="02010609060101010101" pitchFamily="49" charset="-122"/>
              </a:rPr>
              <a:t>应用</a:t>
            </a:r>
            <a:endParaRPr lang="zh-CN" altLang="ru-RU" sz="6000" b="1" dirty="0">
              <a:ea typeface="仿宋" panose="02010609060101010101" pitchFamily="49" charset="-122"/>
            </a:endParaRPr>
          </a:p>
        </p:txBody>
      </p:sp>
    </p:spTree>
    <p:extLst>
      <p:ext uri="{BB962C8B-B14F-4D97-AF65-F5344CB8AC3E}">
        <p14:creationId xmlns:p14="http://schemas.microsoft.com/office/powerpoint/2010/main" val="20511744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8EF21C-A08E-41C7-B228-175CDB3E0F26}"/>
              </a:ext>
            </a:extLst>
          </p:cNvPr>
          <p:cNvSpPr>
            <a:spLocks noChangeArrowheads="1"/>
          </p:cNvSpPr>
          <p:nvPr/>
        </p:nvSpPr>
        <p:spPr bwMode="auto">
          <a:xfrm>
            <a:off x="2540" y="630195"/>
            <a:ext cx="12189460" cy="80370"/>
          </a:xfrm>
          <a:prstGeom prst="rect">
            <a:avLst/>
          </a:prstGeom>
          <a:solidFill>
            <a:srgbClr val="0070C0"/>
          </a:solidFill>
          <a:ln w="3175">
            <a:solidFill>
              <a:schemeClr val="bg1"/>
            </a:solidFill>
            <a:miter lim="800000"/>
          </a:ln>
        </p:spPr>
        <p:txBody>
          <a:bodyPr anchor="ctr"/>
          <a:lstStyle/>
          <a:p>
            <a:pPr algn="ctr">
              <a:buClr>
                <a:srgbClr val="000000"/>
              </a:buClr>
              <a:buSzPct val="100000"/>
            </a:pPr>
            <a:endParaRPr lang="en-US" altLang="zh-CN" sz="3600" b="1" dirty="0">
              <a:solidFill>
                <a:schemeClr val="bg1"/>
              </a:solidFill>
              <a:latin typeface="+mn-lt"/>
              <a:ea typeface="黑体" panose="02010609060101010101" pitchFamily="2" charset="-122"/>
              <a:sym typeface="Webdings" panose="05030102010509060703" pitchFamily="18" charset="2"/>
            </a:endParaRPr>
          </a:p>
        </p:txBody>
      </p:sp>
      <p:sp>
        <p:nvSpPr>
          <p:cNvPr id="9" name="矩形 8">
            <a:extLst>
              <a:ext uri="{FF2B5EF4-FFF2-40B4-BE49-F238E27FC236}">
                <a16:creationId xmlns:a16="http://schemas.microsoft.com/office/drawing/2014/main" id="{A71BCA94-A646-4F6C-AA8C-82C7C3D007BD}"/>
              </a:ext>
            </a:extLst>
          </p:cNvPr>
          <p:cNvSpPr/>
          <p:nvPr/>
        </p:nvSpPr>
        <p:spPr>
          <a:xfrm>
            <a:off x="164014" y="89332"/>
            <a:ext cx="8280920" cy="505972"/>
          </a:xfrm>
          <a:prstGeom prst="rect">
            <a:avLst/>
          </a:prstGeom>
        </p:spPr>
        <p:txBody>
          <a:bodyPr wrap="square">
            <a:spAutoFit/>
          </a:bodyPr>
          <a:lstStyle/>
          <a:p>
            <a:pPr algn="just" eaLnBrk="0" hangingPunct="0">
              <a:lnSpc>
                <a:spcPct val="120000"/>
              </a:lnSpc>
              <a:spcBef>
                <a:spcPts val="1000"/>
              </a:spcBef>
              <a:buClr>
                <a:srgbClr val="C00000"/>
              </a:buClr>
            </a:pPr>
            <a:r>
              <a:rPr lang="en-US" altLang="zh-CN"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1.2</a:t>
            </a:r>
            <a:r>
              <a:rPr lang="zh-CN" altLang="en-US"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 </a:t>
            </a:r>
            <a:r>
              <a:rPr lang="zh-CN" altLang="en-US" sz="2400" b="1" dirty="0">
                <a:solidFill>
                  <a:schemeClr val="accent1"/>
                </a:solidFill>
                <a:effectLst>
                  <a:outerShdw blurRad="38100" dist="25400" dir="5400000" algn="ctr" rotWithShape="0">
                    <a:srgbClr val="6E747A">
                      <a:alpha val="43000"/>
                    </a:srgbClr>
                  </a:outerShdw>
                </a:effectLst>
                <a:ea typeface="黑体" panose="02010609060101010101" pitchFamily="2" charset="-122"/>
                <a:cs typeface="Times New Roman" panose="02020603050405020304" pitchFamily="18" charset="0"/>
              </a:rPr>
              <a:t>范例</a:t>
            </a:r>
            <a:endParaRPr lang="zh-CN" altLang="en-US"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endParaRPr>
          </a:p>
        </p:txBody>
      </p:sp>
      <p:sp>
        <p:nvSpPr>
          <p:cNvPr id="10" name="Rectangle 2">
            <a:extLst>
              <a:ext uri="{FF2B5EF4-FFF2-40B4-BE49-F238E27FC236}">
                <a16:creationId xmlns:a16="http://schemas.microsoft.com/office/drawing/2014/main" id="{EC28B90F-9348-48CA-9434-8B5041131DC8}"/>
              </a:ext>
            </a:extLst>
          </p:cNvPr>
          <p:cNvSpPr txBox="1">
            <a:spLocks noChangeArrowheads="1"/>
          </p:cNvSpPr>
          <p:nvPr/>
        </p:nvSpPr>
        <p:spPr bwMode="auto">
          <a:xfrm>
            <a:off x="477051" y="784518"/>
            <a:ext cx="5618949" cy="92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r>
              <a:rPr lang="zh-CN" altLang="en-US" sz="3200" b="1" dirty="0">
                <a:solidFill>
                  <a:srgbClr val="FF0000"/>
                </a:solidFill>
                <a:latin typeface="华文仿宋" panose="02010600040101010101" pitchFamily="2" charset="-122"/>
                <a:ea typeface="华文仿宋" panose="02010600040101010101" pitchFamily="2" charset="-122"/>
              </a:rPr>
              <a:t>最小割随机化算法（</a:t>
            </a:r>
            <a:r>
              <a:rPr lang="en-US" altLang="zh-CN" sz="3200" b="1" dirty="0">
                <a:solidFill>
                  <a:srgbClr val="FF0000"/>
                </a:solidFill>
                <a:latin typeface="华文仿宋" panose="02010600040101010101" pitchFamily="2" charset="-122"/>
                <a:ea typeface="华文仿宋" panose="02010600040101010101" pitchFamily="2" charset="-122"/>
              </a:rPr>
              <a:t>Min Cut</a:t>
            </a:r>
            <a:r>
              <a:rPr lang="zh-CN" altLang="en-US" sz="3200" b="1" dirty="0">
                <a:solidFill>
                  <a:srgbClr val="FF0000"/>
                </a:solidFill>
                <a:latin typeface="华文仿宋" panose="02010600040101010101" pitchFamily="2" charset="-122"/>
                <a:ea typeface="华文仿宋" panose="02010600040101010101" pitchFamily="2" charset="-122"/>
              </a:rPr>
              <a:t>）</a:t>
            </a:r>
            <a:endParaRPr lang="zh-CN" altLang="ru-RU" sz="3200" b="1" dirty="0">
              <a:solidFill>
                <a:srgbClr val="FF0000"/>
              </a:solidFill>
              <a:latin typeface="华文仿宋" panose="02010600040101010101" pitchFamily="2" charset="-122"/>
              <a:ea typeface="华文仿宋" panose="02010600040101010101" pitchFamily="2" charset="-122"/>
            </a:endParaRPr>
          </a:p>
        </p:txBody>
      </p:sp>
      <p:sp>
        <p:nvSpPr>
          <p:cNvPr id="11" name="Rectangle 22">
            <a:extLst>
              <a:ext uri="{FF2B5EF4-FFF2-40B4-BE49-F238E27FC236}">
                <a16:creationId xmlns:a16="http://schemas.microsoft.com/office/drawing/2014/main" id="{624E0989-44E2-4AE9-8FB6-73D89F547155}"/>
              </a:ext>
            </a:extLst>
          </p:cNvPr>
          <p:cNvSpPr>
            <a:spLocks noChangeArrowheads="1"/>
          </p:cNvSpPr>
          <p:nvPr/>
        </p:nvSpPr>
        <p:spPr bwMode="auto">
          <a:xfrm>
            <a:off x="799961" y="1705862"/>
            <a:ext cx="10160482" cy="4155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buSzPct val="100000"/>
              <a:defRPr>
                <a:solidFill>
                  <a:schemeClr val="tx1"/>
                </a:solidFill>
                <a:latin typeface="Arial" panose="020B0604020202020204" pitchFamily="34" charset="0"/>
                <a:ea typeface="宋体" panose="02010600030101010101" pitchFamily="2" charset="-122"/>
              </a:defRPr>
            </a:lvl1pPr>
            <a:lvl2pPr marL="742950" indent="-285750">
              <a:buSzPct val="100000"/>
              <a:defRPr>
                <a:solidFill>
                  <a:schemeClr val="tx1"/>
                </a:solidFill>
                <a:latin typeface="Arial" panose="020B0604020202020204" pitchFamily="34" charset="0"/>
                <a:ea typeface="宋体" panose="02010600030101010101" pitchFamily="2" charset="-122"/>
              </a:defRPr>
            </a:lvl2pPr>
            <a:lvl3pPr marL="1143000" indent="-228600">
              <a:buSzPct val="100000"/>
              <a:defRPr>
                <a:solidFill>
                  <a:schemeClr val="tx1"/>
                </a:solidFill>
                <a:latin typeface="Arial" panose="020B0604020202020204" pitchFamily="34" charset="0"/>
                <a:ea typeface="宋体" panose="02010600030101010101" pitchFamily="2" charset="-122"/>
              </a:defRPr>
            </a:lvl3pPr>
            <a:lvl4pPr marL="1600200" indent="-228600">
              <a:buSzPct val="100000"/>
              <a:defRPr>
                <a:solidFill>
                  <a:schemeClr val="tx1"/>
                </a:solidFill>
                <a:latin typeface="Arial" panose="020B0604020202020204" pitchFamily="34" charset="0"/>
                <a:ea typeface="宋体" panose="02010600030101010101" pitchFamily="2" charset="-122"/>
              </a:defRPr>
            </a:lvl4pPr>
            <a:lvl5pPr marL="2057400" indent="-228600">
              <a:buSzPct val="100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algn="just">
              <a:lnSpc>
                <a:spcPct val="135000"/>
              </a:lnSpc>
              <a:buFont typeface="Wingdings" panose="05000000000000000000" pitchFamily="2" charset="2"/>
              <a:buChar char="p"/>
            </a:pPr>
            <a:r>
              <a:rPr lang="zh-CN" altLang="en-US" sz="2200" b="1" dirty="0">
                <a:ea typeface="仿宋" panose="02010609060101010101" pitchFamily="49" charset="-122"/>
              </a:rPr>
              <a:t>最小割问题的定义：给定一个无向图 </a:t>
            </a:r>
            <a:r>
              <a:rPr lang="en-US" altLang="zh-CN" sz="2200" b="1" dirty="0">
                <a:ea typeface="仿宋" panose="02010609060101010101" pitchFamily="49" charset="-122"/>
              </a:rPr>
              <a:t>G(V,E)</a:t>
            </a:r>
            <a:r>
              <a:rPr lang="zh-CN" altLang="en-US" sz="2200" b="1" dirty="0">
                <a:ea typeface="仿宋" panose="02010609060101010101" pitchFamily="49" charset="-122"/>
              </a:rPr>
              <a:t>，找一个切</a:t>
            </a:r>
            <a:r>
              <a:rPr lang="en-US" altLang="zh-CN" sz="2200" b="1" dirty="0">
                <a:ea typeface="仿宋" panose="02010609060101010101" pitchFamily="49" charset="-122"/>
              </a:rPr>
              <a:t>(V</a:t>
            </a:r>
            <a:r>
              <a:rPr lang="en-US" altLang="zh-CN" sz="2200" b="1" baseline="-25000" dirty="0">
                <a:ea typeface="仿宋" panose="02010609060101010101" pitchFamily="49" charset="-122"/>
              </a:rPr>
              <a:t>1,</a:t>
            </a:r>
            <a:r>
              <a:rPr lang="en-US" altLang="zh-CN" sz="2200" b="1" dirty="0">
                <a:ea typeface="仿宋" panose="02010609060101010101" pitchFamily="49" charset="-122"/>
              </a:rPr>
              <a:t> V</a:t>
            </a:r>
            <a:r>
              <a:rPr lang="en-US" altLang="zh-CN" sz="2200" b="1" baseline="-25000" dirty="0">
                <a:ea typeface="仿宋" panose="02010609060101010101" pitchFamily="49" charset="-122"/>
              </a:rPr>
              <a:t>2</a:t>
            </a:r>
            <a:r>
              <a:rPr lang="en-US" altLang="zh-CN" sz="2200" b="1" dirty="0">
                <a:ea typeface="仿宋" panose="02010609060101010101" pitchFamily="49" charset="-122"/>
              </a:rPr>
              <a:t>) </a:t>
            </a:r>
            <a:r>
              <a:rPr lang="zh-CN" altLang="en-US" sz="2200" b="1" dirty="0">
                <a:ea typeface="仿宋" panose="02010609060101010101" pitchFamily="49" charset="-122"/>
              </a:rPr>
              <a:t>使得</a:t>
            </a:r>
            <a:r>
              <a:rPr lang="en-US" altLang="zh-CN" sz="2200" b="1" dirty="0">
                <a:ea typeface="仿宋" panose="02010609060101010101" pitchFamily="49" charset="-122"/>
              </a:rPr>
              <a:t>V</a:t>
            </a:r>
            <a:r>
              <a:rPr lang="en-US" altLang="zh-CN" sz="2200" b="1" baseline="-25000" dirty="0">
                <a:ea typeface="仿宋" panose="02010609060101010101" pitchFamily="49" charset="-122"/>
              </a:rPr>
              <a:t>1 </a:t>
            </a:r>
            <a:r>
              <a:rPr lang="zh-CN" altLang="en-US" sz="2200" b="1" dirty="0">
                <a:ea typeface="仿宋" panose="02010609060101010101" pitchFamily="49" charset="-122"/>
              </a:rPr>
              <a:t>和</a:t>
            </a:r>
            <a:r>
              <a:rPr lang="en-US" altLang="zh-CN" sz="2200" b="1" dirty="0">
                <a:ea typeface="仿宋" panose="02010609060101010101" pitchFamily="49" charset="-122"/>
              </a:rPr>
              <a:t>V</a:t>
            </a:r>
            <a:r>
              <a:rPr lang="en-US" altLang="zh-CN" sz="2200" b="1" baseline="-25000" dirty="0">
                <a:ea typeface="仿宋" panose="02010609060101010101" pitchFamily="49" charset="-122"/>
              </a:rPr>
              <a:t>2</a:t>
            </a:r>
            <a:r>
              <a:rPr lang="zh-CN" altLang="en-US" sz="2200" b="1" dirty="0">
                <a:ea typeface="仿宋" panose="02010609060101010101" pitchFamily="49" charset="-122"/>
              </a:rPr>
              <a:t>间的连边数最小。</a:t>
            </a:r>
            <a:endParaRPr lang="en-US" altLang="zh-CN" sz="2200" b="1" dirty="0">
              <a:ea typeface="仿宋" panose="02010609060101010101" pitchFamily="49" charset="-122"/>
            </a:endParaRPr>
          </a:p>
          <a:p>
            <a:pPr algn="just">
              <a:lnSpc>
                <a:spcPct val="135000"/>
              </a:lnSpc>
              <a:buFont typeface="Wingdings" panose="05000000000000000000" pitchFamily="2" charset="2"/>
              <a:buChar char="p"/>
            </a:pPr>
            <a:r>
              <a:rPr lang="zh-CN" altLang="en-US" sz="2200" b="1" dirty="0">
                <a:ea typeface="仿宋" panose="02010609060101010101" pitchFamily="49" charset="-122"/>
              </a:rPr>
              <a:t>随机算法</a:t>
            </a:r>
            <a:endParaRPr lang="en-US" altLang="zh-CN" sz="2200" b="1" dirty="0">
              <a:ea typeface="仿宋" panose="02010609060101010101" pitchFamily="49" charset="-122"/>
            </a:endParaRPr>
          </a:p>
          <a:p>
            <a:pPr marL="0" indent="0" algn="just">
              <a:lnSpc>
                <a:spcPct val="135000"/>
              </a:lnSpc>
            </a:pPr>
            <a:r>
              <a:rPr lang="zh-CN" altLang="en-US" sz="2200" b="1" dirty="0">
                <a:ea typeface="仿宋" panose="02010609060101010101" pitchFamily="49" charset="-122"/>
              </a:rPr>
              <a:t>     随机选一条边，将两顶点合一并除去顶点上的环；直到图中只剩下两个顶点；返回剩下两顶点间的连边数。</a:t>
            </a:r>
            <a:endParaRPr lang="en-US" altLang="zh-CN" sz="2200" b="1" dirty="0">
              <a:ea typeface="仿宋" panose="02010609060101010101" pitchFamily="49" charset="-122"/>
            </a:endParaRPr>
          </a:p>
          <a:p>
            <a:pPr algn="just">
              <a:lnSpc>
                <a:spcPct val="135000"/>
              </a:lnSpc>
              <a:buFont typeface="Wingdings" panose="05000000000000000000" pitchFamily="2" charset="2"/>
              <a:buChar char="p"/>
            </a:pPr>
            <a:r>
              <a:rPr lang="zh-CN" altLang="en-US" sz="2200" b="1" dirty="0">
                <a:ea typeface="仿宋" panose="02010609060101010101" pitchFamily="49" charset="-122"/>
              </a:rPr>
              <a:t>重复版本</a:t>
            </a:r>
            <a:endParaRPr lang="en-US" altLang="zh-CN" sz="2200" b="1" dirty="0">
              <a:ea typeface="仿宋" panose="02010609060101010101" pitchFamily="49" charset="-122"/>
            </a:endParaRPr>
          </a:p>
          <a:p>
            <a:pPr marL="0" indent="0" algn="just">
              <a:lnSpc>
                <a:spcPct val="135000"/>
              </a:lnSpc>
            </a:pPr>
            <a:r>
              <a:rPr lang="en-US" altLang="zh-CN" sz="2200" b="1" dirty="0">
                <a:ea typeface="仿宋" panose="02010609060101010101" pitchFamily="49" charset="-122"/>
              </a:rPr>
              <a:t>     </a:t>
            </a:r>
            <a:r>
              <a:rPr lang="zh-CN" altLang="en-US" sz="2200" b="1" dirty="0">
                <a:ea typeface="仿宋" panose="02010609060101010101" pitchFamily="49" charset="-122"/>
              </a:rPr>
              <a:t>重复执行算法</a:t>
            </a:r>
            <a:r>
              <a:rPr lang="en-US" altLang="zh-CN" sz="2200" b="1" dirty="0">
                <a:ea typeface="仿宋" panose="02010609060101010101" pitchFamily="49" charset="-122"/>
              </a:rPr>
              <a:t>K</a:t>
            </a:r>
            <a:r>
              <a:rPr lang="zh-CN" altLang="en-US" sz="2200" b="1" dirty="0">
                <a:ea typeface="仿宋" panose="02010609060101010101" pitchFamily="49" charset="-122"/>
              </a:rPr>
              <a:t>次，取返回连边数最小数作为解。</a:t>
            </a:r>
            <a:endParaRPr lang="en-US" altLang="zh-CN" sz="2200" b="1" dirty="0">
              <a:ea typeface="仿宋" panose="02010609060101010101" pitchFamily="49" charset="-122"/>
            </a:endParaRPr>
          </a:p>
          <a:p>
            <a:pPr algn="just">
              <a:lnSpc>
                <a:spcPct val="135000"/>
              </a:lnSpc>
              <a:buFont typeface="Wingdings" panose="05000000000000000000" pitchFamily="2" charset="2"/>
              <a:buChar char="p"/>
            </a:pPr>
            <a:r>
              <a:rPr lang="zh-CN" altLang="en-US" sz="2200" b="1" dirty="0">
                <a:ea typeface="仿宋" panose="02010609060101010101" pitchFamily="49" charset="-122"/>
              </a:rPr>
              <a:t>示例：</a:t>
            </a:r>
            <a:r>
              <a:rPr lang="en-US" altLang="zh-CN" sz="2200" b="1" dirty="0">
                <a:ea typeface="仿宋" panose="02010609060101010101" pitchFamily="49" charset="-122"/>
              </a:rPr>
              <a:t># cut=5</a:t>
            </a:r>
          </a:p>
          <a:p>
            <a:pPr marL="0" indent="0" algn="just">
              <a:lnSpc>
                <a:spcPct val="135000"/>
              </a:lnSpc>
            </a:pPr>
            <a:endParaRPr lang="en-US" altLang="zh-CN" sz="2200" b="1" dirty="0">
              <a:ea typeface="仿宋" panose="02010609060101010101" pitchFamily="49" charset="-122"/>
            </a:endParaRPr>
          </a:p>
        </p:txBody>
      </p:sp>
    </p:spTree>
    <p:extLst>
      <p:ext uri="{BB962C8B-B14F-4D97-AF65-F5344CB8AC3E}">
        <p14:creationId xmlns:p14="http://schemas.microsoft.com/office/powerpoint/2010/main" val="34383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childTnLst>
                                    <p:set>
                                      <p:cBhvr additive="base">
                                        <p:cTn id="6" dur="1" fill="hold">
                                          <p:stCondLst>
                                            <p:cond delay="0"/>
                                          </p:stCondLst>
                                        </p:cTn>
                                        <p:tgtEl>
                                          <p:spTgt spid="11">
                                            <p:txEl>
                                              <p:pRg st="0" end="0"/>
                                            </p:txEl>
                                          </p:spTgt>
                                        </p:tgtEl>
                                        <p:attrNameLst>
                                          <p:attrName>style.visibility</p:attrName>
                                        </p:attrNameLst>
                                      </p:cBhvr>
                                      <p:to>
                                        <p:strVal val="visible"/>
                                      </p:to>
                                    </p:set>
                                    <p:animEffect transition="in" filter="blinds(horizontal)">
                                      <p:cBhvr additive="base">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childTnLst>
                                    <p:set>
                                      <p:cBhvr additive="base">
                                        <p:cTn id="11" dur="1" fill="hold">
                                          <p:stCondLst>
                                            <p:cond delay="0"/>
                                          </p:stCondLst>
                                        </p:cTn>
                                        <p:tgtEl>
                                          <p:spTgt spid="11">
                                            <p:txEl>
                                              <p:pRg st="1" end="1"/>
                                            </p:txEl>
                                          </p:spTgt>
                                        </p:tgtEl>
                                        <p:attrNameLst>
                                          <p:attrName>style.visibility</p:attrName>
                                        </p:attrNameLst>
                                      </p:cBhvr>
                                      <p:to>
                                        <p:strVal val="visible"/>
                                      </p:to>
                                    </p:set>
                                    <p:animEffect transition="in" filter="blinds(horizontal)">
                                      <p:cBhvr additive="base">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childTnLst>
                                    <p:set>
                                      <p:cBhvr additive="base">
                                        <p:cTn id="16" dur="1" fill="hold">
                                          <p:stCondLst>
                                            <p:cond delay="0"/>
                                          </p:stCondLst>
                                        </p:cTn>
                                        <p:tgtEl>
                                          <p:spTgt spid="11">
                                            <p:txEl>
                                              <p:pRg st="2" end="2"/>
                                            </p:txEl>
                                          </p:spTgt>
                                        </p:tgtEl>
                                        <p:attrNameLst>
                                          <p:attrName>style.visibility</p:attrName>
                                        </p:attrNameLst>
                                      </p:cBhvr>
                                      <p:to>
                                        <p:strVal val="visible"/>
                                      </p:to>
                                    </p:set>
                                    <p:animEffect transition="in" filter="blinds(horizontal)">
                                      <p:cBhvr additive="base">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childTnLst>
                                    <p:set>
                                      <p:cBhvr additive="base">
                                        <p:cTn id="21" dur="1" fill="hold">
                                          <p:stCondLst>
                                            <p:cond delay="0"/>
                                          </p:stCondLst>
                                        </p:cTn>
                                        <p:tgtEl>
                                          <p:spTgt spid="11">
                                            <p:txEl>
                                              <p:pRg st="3" end="3"/>
                                            </p:txEl>
                                          </p:spTgt>
                                        </p:tgtEl>
                                        <p:attrNameLst>
                                          <p:attrName>style.visibility</p:attrName>
                                        </p:attrNameLst>
                                      </p:cBhvr>
                                      <p:to>
                                        <p:strVal val="visible"/>
                                      </p:to>
                                    </p:set>
                                    <p:animEffect transition="in" filter="blinds(horizontal)">
                                      <p:cBhvr additive="base">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childTnLst>
                                    <p:set>
                                      <p:cBhvr additive="base">
                                        <p:cTn id="26" dur="1" fill="hold">
                                          <p:stCondLst>
                                            <p:cond delay="0"/>
                                          </p:stCondLst>
                                        </p:cTn>
                                        <p:tgtEl>
                                          <p:spTgt spid="11">
                                            <p:txEl>
                                              <p:pRg st="4" end="4"/>
                                            </p:txEl>
                                          </p:spTgt>
                                        </p:tgtEl>
                                        <p:attrNameLst>
                                          <p:attrName>style.visibility</p:attrName>
                                        </p:attrNameLst>
                                      </p:cBhvr>
                                      <p:to>
                                        <p:strVal val="visible"/>
                                      </p:to>
                                    </p:set>
                                    <p:animEffect transition="in" filter="blinds(horizontal)">
                                      <p:cBhvr additive="base">
                                        <p:cTn id="27" dur="500"/>
                                        <p:tgtEl>
                                          <p:spTgt spid="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childTnLst>
                                    <p:set>
                                      <p:cBhvr additive="base">
                                        <p:cTn id="31" dur="1" fill="hold">
                                          <p:stCondLst>
                                            <p:cond delay="0"/>
                                          </p:stCondLst>
                                        </p:cTn>
                                        <p:tgtEl>
                                          <p:spTgt spid="11">
                                            <p:txEl>
                                              <p:pRg st="5" end="5"/>
                                            </p:txEl>
                                          </p:spTgt>
                                        </p:tgtEl>
                                        <p:attrNameLst>
                                          <p:attrName>style.visibility</p:attrName>
                                        </p:attrNameLst>
                                      </p:cBhvr>
                                      <p:to>
                                        <p:strVal val="visible"/>
                                      </p:to>
                                    </p:set>
                                    <p:animEffect transition="in" filter="blinds(horizontal)">
                                      <p:cBhvr additive="base">
                                        <p:cTn id="32"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D82EE3F-FEB6-40E5-83CD-DE5103F366A1}"/>
              </a:ext>
            </a:extLst>
          </p:cNvPr>
          <p:cNvSpPr/>
          <p:nvPr/>
        </p:nvSpPr>
        <p:spPr>
          <a:xfrm>
            <a:off x="164014" y="89332"/>
            <a:ext cx="8280920" cy="505972"/>
          </a:xfrm>
          <a:prstGeom prst="rect">
            <a:avLst/>
          </a:prstGeom>
        </p:spPr>
        <p:txBody>
          <a:bodyPr wrap="square">
            <a:spAutoFit/>
          </a:bodyPr>
          <a:lstStyle/>
          <a:p>
            <a:pPr algn="just" eaLnBrk="0" hangingPunct="0">
              <a:lnSpc>
                <a:spcPct val="120000"/>
              </a:lnSpc>
              <a:spcBef>
                <a:spcPts val="1000"/>
              </a:spcBef>
              <a:buClr>
                <a:srgbClr val="C00000"/>
              </a:buClr>
            </a:pPr>
            <a:r>
              <a:rPr lang="en-US" altLang="zh-CN"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1.2</a:t>
            </a:r>
            <a:r>
              <a:rPr lang="zh-CN" altLang="en-US"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 </a:t>
            </a:r>
            <a:r>
              <a:rPr lang="zh-CN" altLang="en-US" sz="2400" b="1" dirty="0">
                <a:solidFill>
                  <a:schemeClr val="accent1"/>
                </a:solidFill>
                <a:effectLst>
                  <a:outerShdw blurRad="38100" dist="25400" dir="5400000" algn="ctr" rotWithShape="0">
                    <a:srgbClr val="6E747A">
                      <a:alpha val="43000"/>
                    </a:srgbClr>
                  </a:outerShdw>
                </a:effectLst>
                <a:ea typeface="黑体" panose="02010609060101010101" pitchFamily="2" charset="-122"/>
                <a:cs typeface="Times New Roman" panose="02020603050405020304" pitchFamily="18" charset="0"/>
              </a:rPr>
              <a:t>范例</a:t>
            </a:r>
            <a:endParaRPr lang="zh-CN" altLang="en-US"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endParaRPr>
          </a:p>
        </p:txBody>
      </p:sp>
      <p:sp>
        <p:nvSpPr>
          <p:cNvPr id="5" name="Rectangle 3">
            <a:extLst>
              <a:ext uri="{FF2B5EF4-FFF2-40B4-BE49-F238E27FC236}">
                <a16:creationId xmlns:a16="http://schemas.microsoft.com/office/drawing/2014/main" id="{BE58F043-22D6-4300-A1BE-4EB3EFC30283}"/>
              </a:ext>
            </a:extLst>
          </p:cNvPr>
          <p:cNvSpPr>
            <a:spLocks noChangeArrowheads="1"/>
          </p:cNvSpPr>
          <p:nvPr/>
        </p:nvSpPr>
        <p:spPr bwMode="auto">
          <a:xfrm>
            <a:off x="2540" y="630195"/>
            <a:ext cx="12189460" cy="80370"/>
          </a:xfrm>
          <a:prstGeom prst="rect">
            <a:avLst/>
          </a:prstGeom>
          <a:solidFill>
            <a:srgbClr val="0070C0"/>
          </a:solidFill>
          <a:ln w="3175">
            <a:solidFill>
              <a:schemeClr val="bg1"/>
            </a:solidFill>
            <a:miter lim="800000"/>
          </a:ln>
        </p:spPr>
        <p:txBody>
          <a:bodyPr anchor="ctr"/>
          <a:lstStyle/>
          <a:p>
            <a:pPr algn="ctr">
              <a:buClr>
                <a:srgbClr val="000000"/>
              </a:buClr>
              <a:buSzPct val="100000"/>
            </a:pPr>
            <a:endParaRPr lang="en-US" altLang="zh-CN" sz="3600" b="1" dirty="0">
              <a:solidFill>
                <a:schemeClr val="bg1"/>
              </a:solidFill>
              <a:latin typeface="+mn-lt"/>
              <a:ea typeface="黑体" panose="02010609060101010101" pitchFamily="2" charset="-122"/>
              <a:sym typeface="Webdings" panose="05030102010509060703" pitchFamily="18" charset="2"/>
            </a:endParaRPr>
          </a:p>
        </p:txBody>
      </p:sp>
      <p:grpSp>
        <p:nvGrpSpPr>
          <p:cNvPr id="7" name="组合 6">
            <a:extLst>
              <a:ext uri="{FF2B5EF4-FFF2-40B4-BE49-F238E27FC236}">
                <a16:creationId xmlns:a16="http://schemas.microsoft.com/office/drawing/2014/main" id="{9FC72C70-EB47-45F5-B936-C4F904B4D298}"/>
              </a:ext>
            </a:extLst>
          </p:cNvPr>
          <p:cNvGrpSpPr/>
          <p:nvPr/>
        </p:nvGrpSpPr>
        <p:grpSpPr>
          <a:xfrm>
            <a:off x="882629" y="1224768"/>
            <a:ext cx="10821691" cy="2204232"/>
            <a:chOff x="418070" y="2708618"/>
            <a:chExt cx="12115301" cy="2086713"/>
          </a:xfrm>
        </p:grpSpPr>
        <p:grpSp>
          <p:nvGrpSpPr>
            <p:cNvPr id="8" name="组合 7">
              <a:extLst>
                <a:ext uri="{FF2B5EF4-FFF2-40B4-BE49-F238E27FC236}">
                  <a16:creationId xmlns:a16="http://schemas.microsoft.com/office/drawing/2014/main" id="{F40491F3-66E3-40A0-AD6A-4D142B1B1E8F}"/>
                </a:ext>
              </a:extLst>
            </p:cNvPr>
            <p:cNvGrpSpPr/>
            <p:nvPr/>
          </p:nvGrpSpPr>
          <p:grpSpPr>
            <a:xfrm>
              <a:off x="418070" y="3053028"/>
              <a:ext cx="12115301" cy="1742303"/>
              <a:chOff x="418070" y="1573772"/>
              <a:chExt cx="12115301" cy="1742303"/>
            </a:xfrm>
          </p:grpSpPr>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687FC4A3-EE12-48C6-90B3-70198F8965BF}"/>
                      </a:ext>
                    </a:extLst>
                  </p:cNvPr>
                  <p:cNvSpPr txBox="1"/>
                  <p:nvPr/>
                </p:nvSpPr>
                <p:spPr>
                  <a:xfrm>
                    <a:off x="1881847" y="2128600"/>
                    <a:ext cx="10651524" cy="514992"/>
                  </a:xfrm>
                  <a:prstGeom prst="rect">
                    <a:avLst/>
                  </a:prstGeom>
                  <a:noFill/>
                </p:spPr>
                <p:txBody>
                  <a:bodyPr wrap="square">
                    <a:spAutoFit/>
                  </a:bodyPr>
                  <a:lstStyle/>
                  <a:p>
                    <a:r>
                      <a:rPr lang="zh-CN" altLang="en-US" sz="2600" b="1" dirty="0" smtClean="0">
                        <a:latin typeface="仿宋" panose="02010609060101010101" pitchFamily="49" charset="-122"/>
                        <a:ea typeface="仿宋" panose="02010609060101010101" pitchFamily="49" charset="-122"/>
                      </a:rPr>
                      <a:t>算法至少以</a:t>
                    </a:r>
                    <a14:m>
                      <m:oMath xmlns:m="http://schemas.openxmlformats.org/officeDocument/2006/math">
                        <m:f>
                          <m:fPr>
                            <m:type m:val="lin"/>
                            <m:ctrlPr>
                              <a:rPr lang="zh-CN" altLang="en-US" sz="2600" b="1" i="1" smtClean="0">
                                <a:latin typeface="Cambria Math" panose="02040503050406030204" pitchFamily="18" charset="0"/>
                                <a:ea typeface="仿宋" panose="02010609060101010101" pitchFamily="49" charset="-122"/>
                              </a:rPr>
                            </m:ctrlPr>
                          </m:fPr>
                          <m:num>
                            <m:r>
                              <a:rPr lang="en-US" altLang="zh-CN" sz="2600" b="1" i="1" smtClean="0">
                                <a:latin typeface="Cambria Math" panose="02040503050406030204" pitchFamily="18" charset="0"/>
                                <a:ea typeface="仿宋" panose="02010609060101010101" pitchFamily="49" charset="-122"/>
                              </a:rPr>
                              <m:t>𝟐</m:t>
                            </m:r>
                          </m:num>
                          <m:den>
                            <m:d>
                              <m:dPr>
                                <m:ctrlPr>
                                  <a:rPr lang="en-US" altLang="zh-CN" sz="2600" b="1" i="1" smtClean="0">
                                    <a:latin typeface="Cambria Math" panose="02040503050406030204" pitchFamily="18" charset="0"/>
                                    <a:ea typeface="仿宋" panose="02010609060101010101" pitchFamily="49" charset="-122"/>
                                  </a:rPr>
                                </m:ctrlPr>
                              </m:dPr>
                              <m:e>
                                <m:r>
                                  <a:rPr lang="en-US" altLang="zh-CN" sz="2600" b="1" i="1" smtClean="0">
                                    <a:latin typeface="Cambria Math" panose="02040503050406030204" pitchFamily="18" charset="0"/>
                                    <a:ea typeface="仿宋" panose="02010609060101010101" pitchFamily="49" charset="-122"/>
                                  </a:rPr>
                                  <m:t>𝒏</m:t>
                                </m:r>
                                <m:d>
                                  <m:dPr>
                                    <m:ctrlPr>
                                      <a:rPr lang="en-US" altLang="zh-CN" sz="2600" b="1" i="1" smtClean="0">
                                        <a:latin typeface="Cambria Math" panose="02040503050406030204" pitchFamily="18" charset="0"/>
                                        <a:ea typeface="仿宋" panose="02010609060101010101" pitchFamily="49" charset="-122"/>
                                      </a:rPr>
                                    </m:ctrlPr>
                                  </m:dPr>
                                  <m:e>
                                    <m:r>
                                      <a:rPr lang="en-US" altLang="zh-CN" sz="2600" b="1" i="1" smtClean="0">
                                        <a:latin typeface="Cambria Math" panose="02040503050406030204" pitchFamily="18" charset="0"/>
                                        <a:ea typeface="仿宋" panose="02010609060101010101" pitchFamily="49" charset="-122"/>
                                      </a:rPr>
                                      <m:t>𝒏</m:t>
                                    </m:r>
                                    <m:r>
                                      <a:rPr lang="en-US" altLang="zh-CN" sz="2600" b="1" i="1" smtClean="0">
                                        <a:latin typeface="Cambria Math" panose="02040503050406030204" pitchFamily="18" charset="0"/>
                                        <a:ea typeface="仿宋" panose="02010609060101010101" pitchFamily="49" charset="-122"/>
                                      </a:rPr>
                                      <m:t>−</m:t>
                                    </m:r>
                                    <m:r>
                                      <a:rPr lang="en-US" altLang="zh-CN" sz="2600" b="1" i="1" smtClean="0">
                                        <a:latin typeface="Cambria Math" panose="02040503050406030204" pitchFamily="18" charset="0"/>
                                        <a:ea typeface="仿宋" panose="02010609060101010101" pitchFamily="49" charset="-122"/>
                                      </a:rPr>
                                      <m:t>𝟏</m:t>
                                    </m:r>
                                  </m:e>
                                </m:d>
                              </m:e>
                            </m:d>
                          </m:den>
                        </m:f>
                      </m:oMath>
                    </a14:m>
                    <a:r>
                      <a:rPr lang="zh-CN" altLang="en-US" sz="2600" b="1" dirty="0">
                        <a:latin typeface="仿宋" panose="02010609060101010101" pitchFamily="49" charset="-122"/>
                        <a:ea typeface="仿宋" panose="02010609060101010101" pitchFamily="49" charset="-122"/>
                      </a:rPr>
                      <a:t>的概率输出最小割集</a:t>
                    </a:r>
                  </a:p>
                </p:txBody>
              </p:sp>
            </mc:Choice>
            <mc:Fallback xmlns="">
              <p:sp>
                <p:nvSpPr>
                  <p:cNvPr id="10" name="文本框 9">
                    <a:extLst>
                      <a:ext uri="{FF2B5EF4-FFF2-40B4-BE49-F238E27FC236}">
                        <a16:creationId xmlns:a16="http://schemas.microsoft.com/office/drawing/2014/main" id="{687FC4A3-EE12-48C6-90B3-70198F8965BF}"/>
                      </a:ext>
                    </a:extLst>
                  </p:cNvPr>
                  <p:cNvSpPr txBox="1">
                    <a:spLocks noRot="1" noChangeAspect="1" noMove="1" noResize="1" noEditPoints="1" noAdjustHandles="1" noChangeArrowheads="1" noChangeShapeType="1" noTextEdit="1"/>
                  </p:cNvSpPr>
                  <p:nvPr/>
                </p:nvSpPr>
                <p:spPr>
                  <a:xfrm>
                    <a:off x="1881847" y="2128600"/>
                    <a:ext cx="10651524" cy="514992"/>
                  </a:xfrm>
                  <a:prstGeom prst="rect">
                    <a:avLst/>
                  </a:prstGeom>
                  <a:blipFill>
                    <a:blip r:embed="rId3"/>
                    <a:stretch>
                      <a:fillRect l="-1153" t="-10112" b="-19101"/>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7459DB9E-D636-401F-8DE6-4007ECB04B02}"/>
                  </a:ext>
                </a:extLst>
              </p:cNvPr>
              <p:cNvSpPr txBox="1"/>
              <p:nvPr/>
            </p:nvSpPr>
            <p:spPr>
              <a:xfrm>
                <a:off x="3954162" y="2568516"/>
                <a:ext cx="65" cy="430887"/>
              </a:xfrm>
              <a:prstGeom prst="rect">
                <a:avLst/>
              </a:prstGeom>
              <a:noFill/>
            </p:spPr>
            <p:txBody>
              <a:bodyPr wrap="none" lIns="0" tIns="0" rIns="0" bIns="0" rtlCol="0">
                <a:spAutoFit/>
              </a:bodyPr>
              <a:lstStyle/>
              <a:p>
                <a:endParaRPr lang="zh-CN" altLang="en-US" sz="2800" dirty="0"/>
              </a:p>
            </p:txBody>
          </p:sp>
          <p:sp>
            <p:nvSpPr>
              <p:cNvPr id="12" name="矩形: 圆角 11">
                <a:extLst>
                  <a:ext uri="{FF2B5EF4-FFF2-40B4-BE49-F238E27FC236}">
                    <a16:creationId xmlns:a16="http://schemas.microsoft.com/office/drawing/2014/main" id="{FA18620E-BF6F-4791-84AE-7553A023ACD4}"/>
                  </a:ext>
                </a:extLst>
              </p:cNvPr>
              <p:cNvSpPr/>
              <p:nvPr/>
            </p:nvSpPr>
            <p:spPr>
              <a:xfrm>
                <a:off x="418070" y="1573772"/>
                <a:ext cx="11355860" cy="174230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圆角 8">
              <a:extLst>
                <a:ext uri="{FF2B5EF4-FFF2-40B4-BE49-F238E27FC236}">
                  <a16:creationId xmlns:a16="http://schemas.microsoft.com/office/drawing/2014/main" id="{AB3F1211-2972-4976-8CD1-6F06A4ED0305}"/>
                </a:ext>
              </a:extLst>
            </p:cNvPr>
            <p:cNvSpPr/>
            <p:nvPr/>
          </p:nvSpPr>
          <p:spPr>
            <a:xfrm>
              <a:off x="702782" y="2708618"/>
              <a:ext cx="2146265" cy="554828"/>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3200" dirty="0">
                  <a:solidFill>
                    <a:schemeClr val="accent2">
                      <a:lumMod val="50000"/>
                    </a:schemeClr>
                  </a:solidFill>
                  <a:latin typeface="华光魏体_CNKI" panose="02000500000000000000" pitchFamily="2" charset="-122"/>
                  <a:ea typeface="华光魏体_CNKI" panose="02000500000000000000" pitchFamily="2" charset="-122"/>
                </a:rPr>
                <a:t>定理</a:t>
              </a:r>
              <a:r>
                <a:rPr lang="en-US" altLang="zh-CN" sz="3200" dirty="0">
                  <a:solidFill>
                    <a:schemeClr val="accent2">
                      <a:lumMod val="50000"/>
                    </a:schemeClr>
                  </a:solidFill>
                  <a:latin typeface="华光魏体_CNKI" panose="02000500000000000000" pitchFamily="2" charset="-122"/>
                  <a:ea typeface="华光魏体_CNKI" panose="02000500000000000000" pitchFamily="2" charset="-122"/>
                </a:rPr>
                <a:t>1.8</a:t>
              </a:r>
              <a:endParaRPr lang="zh-CN" altLang="en-US" sz="3200" dirty="0">
                <a:solidFill>
                  <a:schemeClr val="accent2">
                    <a:lumMod val="50000"/>
                  </a:schemeClr>
                </a:solidFill>
                <a:latin typeface="华光魏体_CNKI" panose="02000500000000000000" pitchFamily="2" charset="-122"/>
                <a:ea typeface="华光魏体_CNKI" panose="02000500000000000000" pitchFamily="2" charset="-122"/>
              </a:endParaRPr>
            </a:p>
          </p:txBody>
        </p:sp>
      </p:grpSp>
    </p:spTree>
    <p:extLst>
      <p:ext uri="{BB962C8B-B14F-4D97-AF65-F5344CB8AC3E}">
        <p14:creationId xmlns:p14="http://schemas.microsoft.com/office/powerpoint/2010/main" val="41753577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DE80C9A-582C-4D2E-A89A-ED0E086EA276}"/>
              </a:ext>
            </a:extLst>
          </p:cNvPr>
          <p:cNvSpPr>
            <a:spLocks noChangeArrowheads="1"/>
          </p:cNvSpPr>
          <p:nvPr/>
        </p:nvSpPr>
        <p:spPr bwMode="auto">
          <a:xfrm>
            <a:off x="2540" y="630195"/>
            <a:ext cx="12189460" cy="80370"/>
          </a:xfrm>
          <a:prstGeom prst="rect">
            <a:avLst/>
          </a:prstGeom>
          <a:solidFill>
            <a:srgbClr val="0070C0"/>
          </a:solidFill>
          <a:ln w="3175">
            <a:solidFill>
              <a:schemeClr val="bg1"/>
            </a:solidFill>
            <a:miter lim="800000"/>
          </a:ln>
        </p:spPr>
        <p:txBody>
          <a:bodyPr anchor="ctr"/>
          <a:lstStyle/>
          <a:p>
            <a:pPr algn="ctr">
              <a:buClr>
                <a:srgbClr val="000000"/>
              </a:buClr>
              <a:buSzPct val="100000"/>
            </a:pPr>
            <a:endParaRPr lang="en-US" altLang="zh-CN" sz="3600" b="1" dirty="0">
              <a:solidFill>
                <a:schemeClr val="bg1"/>
              </a:solidFill>
              <a:latin typeface="+mn-lt"/>
              <a:ea typeface="黑体" panose="02010609060101010101" pitchFamily="2" charset="-122"/>
              <a:sym typeface="Webdings" panose="05030102010509060703" pitchFamily="18" charset="2"/>
            </a:endParaRPr>
          </a:p>
        </p:txBody>
      </p:sp>
      <p:sp>
        <p:nvSpPr>
          <p:cNvPr id="5" name="矩形 4">
            <a:extLst>
              <a:ext uri="{FF2B5EF4-FFF2-40B4-BE49-F238E27FC236}">
                <a16:creationId xmlns:a16="http://schemas.microsoft.com/office/drawing/2014/main" id="{921C6AE7-18A9-4D44-9731-F864A9C19E83}"/>
              </a:ext>
            </a:extLst>
          </p:cNvPr>
          <p:cNvSpPr/>
          <p:nvPr/>
        </p:nvSpPr>
        <p:spPr>
          <a:xfrm>
            <a:off x="164014" y="89332"/>
            <a:ext cx="8280920" cy="505972"/>
          </a:xfrm>
          <a:prstGeom prst="rect">
            <a:avLst/>
          </a:prstGeom>
        </p:spPr>
        <p:txBody>
          <a:bodyPr wrap="square">
            <a:spAutoFit/>
          </a:bodyPr>
          <a:lstStyle/>
          <a:p>
            <a:pPr algn="just" eaLnBrk="0" hangingPunct="0">
              <a:lnSpc>
                <a:spcPct val="120000"/>
              </a:lnSpc>
              <a:spcBef>
                <a:spcPts val="1000"/>
              </a:spcBef>
              <a:buClr>
                <a:srgbClr val="C00000"/>
              </a:buClr>
            </a:pPr>
            <a:r>
              <a:rPr lang="en-US" altLang="zh-CN"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1.2</a:t>
            </a:r>
            <a:r>
              <a:rPr lang="zh-CN" altLang="en-US"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   </a:t>
            </a:r>
            <a:r>
              <a:rPr lang="zh-CN" altLang="en-US" sz="2400" b="1" dirty="0">
                <a:solidFill>
                  <a:schemeClr val="accent1"/>
                </a:solidFill>
                <a:effectLst>
                  <a:outerShdw blurRad="38100" dist="25400" dir="5400000" algn="ctr" rotWithShape="0">
                    <a:srgbClr val="6E747A">
                      <a:alpha val="43000"/>
                    </a:srgbClr>
                  </a:outerShdw>
                </a:effectLst>
                <a:ea typeface="黑体" panose="02010609060101010101" pitchFamily="2" charset="-122"/>
                <a:cs typeface="Times New Roman" panose="02020603050405020304" pitchFamily="18" charset="0"/>
              </a:rPr>
              <a:t>范例</a:t>
            </a:r>
            <a:endParaRPr lang="zh-CN" altLang="en-US"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endParaRPr>
          </a:p>
        </p:txBody>
      </p:sp>
      <p:sp>
        <p:nvSpPr>
          <p:cNvPr id="6" name="Rectangle 2">
            <a:extLst>
              <a:ext uri="{FF2B5EF4-FFF2-40B4-BE49-F238E27FC236}">
                <a16:creationId xmlns:a16="http://schemas.microsoft.com/office/drawing/2014/main" id="{DF1B2073-41C7-4E3A-90A5-4C73325966D3}"/>
              </a:ext>
            </a:extLst>
          </p:cNvPr>
          <p:cNvSpPr txBox="1">
            <a:spLocks noChangeArrowheads="1"/>
          </p:cNvSpPr>
          <p:nvPr/>
        </p:nvSpPr>
        <p:spPr bwMode="auto">
          <a:xfrm>
            <a:off x="164013" y="784518"/>
            <a:ext cx="3135241" cy="92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r>
              <a:rPr lang="zh-CN" altLang="en-US" sz="3200" b="1" dirty="0">
                <a:solidFill>
                  <a:srgbClr val="FF0000"/>
                </a:solidFill>
                <a:latin typeface="华文仿宋" panose="02010600040101010101" pitchFamily="2" charset="-122"/>
                <a:ea typeface="华文仿宋" panose="02010600040101010101" pitchFamily="2" charset="-122"/>
              </a:rPr>
              <a:t>赠券收集问题</a:t>
            </a:r>
            <a:endParaRPr lang="zh-CN" altLang="ru-RU" sz="3200" b="1" dirty="0">
              <a:solidFill>
                <a:srgbClr val="FF0000"/>
              </a:solidFill>
              <a:latin typeface="华文仿宋" panose="02010600040101010101" pitchFamily="2" charset="-122"/>
              <a:ea typeface="华文仿宋" panose="02010600040101010101" pitchFamily="2" charset="-122"/>
            </a:endParaRPr>
          </a:p>
        </p:txBody>
      </p:sp>
      <p:sp>
        <p:nvSpPr>
          <p:cNvPr id="7" name="Rectangle 22">
            <a:extLst>
              <a:ext uri="{FF2B5EF4-FFF2-40B4-BE49-F238E27FC236}">
                <a16:creationId xmlns:a16="http://schemas.microsoft.com/office/drawing/2014/main" id="{6758E3DE-0E64-4404-926E-B438C5BD7360}"/>
              </a:ext>
            </a:extLst>
          </p:cNvPr>
          <p:cNvSpPr>
            <a:spLocks noChangeArrowheads="1"/>
          </p:cNvSpPr>
          <p:nvPr/>
        </p:nvSpPr>
        <p:spPr bwMode="auto">
          <a:xfrm>
            <a:off x="799961" y="1705862"/>
            <a:ext cx="10160482" cy="3698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buSzPct val="100000"/>
              <a:defRPr>
                <a:solidFill>
                  <a:schemeClr val="tx1"/>
                </a:solidFill>
                <a:latin typeface="Arial" panose="020B0604020202020204" pitchFamily="34" charset="0"/>
                <a:ea typeface="宋体" panose="02010600030101010101" pitchFamily="2" charset="-122"/>
              </a:defRPr>
            </a:lvl1pPr>
            <a:lvl2pPr marL="742950" indent="-285750">
              <a:buSzPct val="100000"/>
              <a:defRPr>
                <a:solidFill>
                  <a:schemeClr val="tx1"/>
                </a:solidFill>
                <a:latin typeface="Arial" panose="020B0604020202020204" pitchFamily="34" charset="0"/>
                <a:ea typeface="宋体" panose="02010600030101010101" pitchFamily="2" charset="-122"/>
              </a:defRPr>
            </a:lvl2pPr>
            <a:lvl3pPr marL="1143000" indent="-228600">
              <a:buSzPct val="100000"/>
              <a:defRPr>
                <a:solidFill>
                  <a:schemeClr val="tx1"/>
                </a:solidFill>
                <a:latin typeface="Arial" panose="020B0604020202020204" pitchFamily="34" charset="0"/>
                <a:ea typeface="宋体" panose="02010600030101010101" pitchFamily="2" charset="-122"/>
              </a:defRPr>
            </a:lvl3pPr>
            <a:lvl4pPr marL="1600200" indent="-228600">
              <a:buSzPct val="100000"/>
              <a:defRPr>
                <a:solidFill>
                  <a:schemeClr val="tx1"/>
                </a:solidFill>
                <a:latin typeface="Arial" panose="020B0604020202020204" pitchFamily="34" charset="0"/>
                <a:ea typeface="宋体" panose="02010600030101010101" pitchFamily="2" charset="-122"/>
              </a:defRPr>
            </a:lvl4pPr>
            <a:lvl5pPr marL="2057400" indent="-228600">
              <a:buSzPct val="100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algn="just">
              <a:lnSpc>
                <a:spcPct val="135000"/>
              </a:lnSpc>
              <a:buFont typeface="Wingdings" panose="05000000000000000000" pitchFamily="2" charset="2"/>
              <a:buChar char="p"/>
            </a:pPr>
            <a:r>
              <a:rPr lang="zh-CN" altLang="en-US" sz="2200" b="1" dirty="0">
                <a:ea typeface="仿宋" panose="02010609060101010101" pitchFamily="49" charset="-122"/>
              </a:rPr>
              <a:t>假如有</a:t>
            </a:r>
            <a:r>
              <a:rPr lang="en-US" altLang="zh-CN" sz="2200" b="1" dirty="0">
                <a:ea typeface="仿宋" panose="02010609060101010101" pitchFamily="49" charset="-122"/>
              </a:rPr>
              <a:t>n</a:t>
            </a:r>
            <a:r>
              <a:rPr lang="zh-CN" altLang="en-US" sz="2200" b="1" dirty="0">
                <a:ea typeface="仿宋" panose="02010609060101010101" pitchFamily="49" charset="-122"/>
              </a:rPr>
              <a:t>种不同的赠券，每盒麦片内附有其中的一张赠券，当收集到每种赠券中的一张时，便可以得到奖品。</a:t>
            </a:r>
            <a:endParaRPr lang="en-US" altLang="zh-CN" sz="2200" b="1" dirty="0">
              <a:ea typeface="仿宋" panose="02010609060101010101" pitchFamily="49" charset="-122"/>
            </a:endParaRPr>
          </a:p>
          <a:p>
            <a:pPr algn="just">
              <a:lnSpc>
                <a:spcPct val="135000"/>
              </a:lnSpc>
              <a:buFont typeface="Wingdings" panose="05000000000000000000" pitchFamily="2" charset="2"/>
              <a:buChar char="p"/>
            </a:pPr>
            <a:r>
              <a:rPr lang="zh-CN" altLang="en-US" sz="2200" b="1" dirty="0">
                <a:ea typeface="仿宋" panose="02010609060101010101" pitchFamily="49" charset="-122"/>
              </a:rPr>
              <a:t>假定每盒麦片中的赠券是从</a:t>
            </a:r>
            <a:r>
              <a:rPr lang="en-US" altLang="zh-CN" sz="2200" b="1" dirty="0">
                <a:ea typeface="仿宋" panose="02010609060101010101" pitchFamily="49" charset="-122"/>
              </a:rPr>
              <a:t>n</a:t>
            </a:r>
            <a:r>
              <a:rPr lang="zh-CN" altLang="en-US" sz="2200" b="1" dirty="0">
                <a:ea typeface="仿宋" panose="02010609060101010101" pitchFamily="49" charset="-122"/>
              </a:rPr>
              <a:t>种可能中独立且随机地选取的，还假定在收集赠券时不与其他人能合作。</a:t>
            </a:r>
            <a:endParaRPr lang="en-US" altLang="zh-CN" sz="2200" b="1" dirty="0">
              <a:ea typeface="仿宋" panose="02010609060101010101" pitchFamily="49" charset="-122"/>
            </a:endParaRPr>
          </a:p>
          <a:p>
            <a:pPr algn="just">
              <a:lnSpc>
                <a:spcPct val="135000"/>
              </a:lnSpc>
              <a:buFont typeface="Wingdings" panose="05000000000000000000" pitchFamily="2" charset="2"/>
              <a:buChar char="p"/>
            </a:pPr>
            <a:endParaRPr lang="en-US" altLang="zh-CN" sz="2200" b="1" dirty="0">
              <a:ea typeface="仿宋" panose="02010609060101010101" pitchFamily="49" charset="-122"/>
            </a:endParaRPr>
          </a:p>
          <a:p>
            <a:pPr algn="just">
              <a:lnSpc>
                <a:spcPct val="135000"/>
              </a:lnSpc>
              <a:buFont typeface="Wingdings" panose="05000000000000000000" pitchFamily="2" charset="2"/>
              <a:buChar char="p"/>
            </a:pPr>
            <a:endParaRPr lang="en-US" altLang="zh-CN" sz="2200" b="1" dirty="0">
              <a:ea typeface="仿宋" panose="02010609060101010101" pitchFamily="49" charset="-122"/>
            </a:endParaRPr>
          </a:p>
          <a:p>
            <a:pPr algn="just">
              <a:lnSpc>
                <a:spcPct val="135000"/>
              </a:lnSpc>
              <a:buFont typeface="Arial" panose="020B0604020202020204" pitchFamily="34" charset="0"/>
              <a:buChar char="•"/>
            </a:pPr>
            <a:r>
              <a:rPr lang="zh-CN" altLang="en-US" sz="2200" b="1" dirty="0">
                <a:ea typeface="仿宋" panose="02010609060101010101" pitchFamily="49" charset="-122"/>
              </a:rPr>
              <a:t>在拥有每种赠券至少一张之前，需要购买多少盒麦片？</a:t>
            </a:r>
            <a:endParaRPr lang="en-US" altLang="zh-CN" sz="2200" b="1" dirty="0">
              <a:ea typeface="仿宋" panose="02010609060101010101" pitchFamily="49" charset="-122"/>
            </a:endParaRPr>
          </a:p>
          <a:p>
            <a:pPr marL="0" indent="0" algn="just">
              <a:lnSpc>
                <a:spcPct val="135000"/>
              </a:lnSpc>
            </a:pPr>
            <a:r>
              <a:rPr lang="zh-CN" altLang="en-US" sz="2200" b="1" dirty="0">
                <a:ea typeface="仿宋" panose="02010609060101010101" pitchFamily="49" charset="-122"/>
              </a:rPr>
              <a:t>     </a:t>
            </a:r>
            <a:endParaRPr lang="en-US" altLang="zh-CN" sz="2200" b="1" dirty="0">
              <a:ea typeface="仿宋" panose="02010609060101010101" pitchFamily="49" charset="-122"/>
            </a:endParaRPr>
          </a:p>
        </p:txBody>
      </p:sp>
    </p:spTree>
    <p:extLst>
      <p:ext uri="{BB962C8B-B14F-4D97-AF65-F5344CB8AC3E}">
        <p14:creationId xmlns:p14="http://schemas.microsoft.com/office/powerpoint/2010/main" val="2554139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childTnLst>
                                    <p:set>
                                      <p:cBhvr>
                                        <p:cTn id="10" dur="1" fill="hold">
                                          <p:stCondLst>
                                            <p:cond delay="0"/>
                                          </p:stCondLst>
                                        </p:cTn>
                                        <p:tgtEl>
                                          <p:spTgt spid="7">
                                            <p:txEl>
                                              <p:pRg st="1" end="1"/>
                                            </p:txEl>
                                          </p:spTgt>
                                        </p:tgtEl>
                                        <p:attrNameLst>
                                          <p:attrName>style.visibility</p:attrName>
                                        </p:attrNameLst>
                                      </p:cBhvr>
                                      <p:to>
                                        <p:strVal val="visible"/>
                                      </p:to>
                                    </p:set>
                                    <p:anim calcmode="lin" valueType="num">
                                      <p:cBhvr additive="base">
                                        <p:cTn id="11"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childTnLst>
                                    <p:set>
                                      <p:cBhvr>
                                        <p:cTn id="16" dur="1" fill="hold">
                                          <p:stCondLst>
                                            <p:cond delay="0"/>
                                          </p:stCondLst>
                                        </p:cTn>
                                        <p:tgtEl>
                                          <p:spTgt spid="7">
                                            <p:txEl>
                                              <p:pRg st="4" end="4"/>
                                            </p:txEl>
                                          </p:spTgt>
                                        </p:tgtEl>
                                        <p:attrNameLst>
                                          <p:attrName>style.visibility</p:attrName>
                                        </p:attrNameLst>
                                      </p:cBhvr>
                                      <p:to>
                                        <p:strVal val="visible"/>
                                      </p:to>
                                    </p:set>
                                    <p:anim calcmode="lin" valueType="num">
                                      <p:cBhvr additive="base">
                                        <p:cTn id="17"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childTnLst>
                                    <p:set>
                                      <p:cBhvr additive="base">
                                        <p:cTn id="22" dur="1" fill="hold">
                                          <p:stCondLst>
                                            <p:cond delay="0"/>
                                          </p:stCondLst>
                                        </p:cTn>
                                        <p:tgtEl>
                                          <p:spTgt spid="7">
                                            <p:txEl>
                                              <p:pRg st="5" end="5"/>
                                            </p:txEl>
                                          </p:spTgt>
                                        </p:tgtEl>
                                        <p:attrNameLst>
                                          <p:attrName>style.visibility</p:attrName>
                                        </p:attrNameLst>
                                      </p:cBhvr>
                                      <p:to>
                                        <p:strVal val="visible"/>
                                      </p:to>
                                    </p:set>
                                    <p:animEffect transition="in" filter="blinds(horizontal)">
                                      <p:cBhvr additive="base">
                                        <p:cTn id="23"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531F0003-2684-4CDB-AAC3-BC2D72FDE9A3}"/>
              </a:ext>
            </a:extLst>
          </p:cNvPr>
          <p:cNvSpPr txBox="1">
            <a:spLocks noChangeArrowheads="1"/>
          </p:cNvSpPr>
          <p:nvPr/>
        </p:nvSpPr>
        <p:spPr bwMode="auto">
          <a:xfrm>
            <a:off x="1258330" y="2193754"/>
            <a:ext cx="9479692"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r>
              <a:rPr lang="en-US" altLang="zh-CN" sz="6000" b="1" dirty="0">
                <a:ea typeface="仿宋" panose="02010609060101010101" pitchFamily="49" charset="-122"/>
              </a:rPr>
              <a:t>1.3   </a:t>
            </a:r>
            <a:r>
              <a:rPr lang="zh-CN" altLang="en-US" sz="6000" b="1" dirty="0">
                <a:ea typeface="仿宋" panose="02010609060101010101" pitchFamily="49" charset="-122"/>
              </a:rPr>
              <a:t>随机算法类型</a:t>
            </a:r>
            <a:endParaRPr lang="zh-CN" altLang="ru-RU" sz="6000" b="1" dirty="0">
              <a:ea typeface="仿宋" panose="02010609060101010101" pitchFamily="49" charset="-122"/>
            </a:endParaRPr>
          </a:p>
        </p:txBody>
      </p:sp>
    </p:spTree>
    <p:extLst>
      <p:ext uri="{BB962C8B-B14F-4D97-AF65-F5344CB8AC3E}">
        <p14:creationId xmlns:p14="http://schemas.microsoft.com/office/powerpoint/2010/main" val="2804095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465132" y="672527"/>
            <a:ext cx="3548357" cy="5376004"/>
          </a:xfrm>
          <a:prstGeom prst="rect">
            <a:avLst/>
          </a:prstGeom>
        </p:spPr>
      </p:pic>
      <p:pic>
        <p:nvPicPr>
          <p:cNvPr id="5" name="图片 4"/>
          <p:cNvPicPr>
            <a:picLocks noChangeAspect="1"/>
          </p:cNvPicPr>
          <p:nvPr/>
        </p:nvPicPr>
        <p:blipFill>
          <a:blip r:embed="rId3"/>
          <a:stretch>
            <a:fillRect/>
          </a:stretch>
        </p:blipFill>
        <p:spPr>
          <a:xfrm>
            <a:off x="6575060" y="672527"/>
            <a:ext cx="4168395" cy="5376004"/>
          </a:xfrm>
          <a:prstGeom prst="rect">
            <a:avLst/>
          </a:prstGeom>
        </p:spPr>
      </p:pic>
    </p:spTree>
    <p:extLst>
      <p:ext uri="{BB962C8B-B14F-4D97-AF65-F5344CB8AC3E}">
        <p14:creationId xmlns:p14="http://schemas.microsoft.com/office/powerpoint/2010/main" val="1248519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CF50A-87ED-49CE-8998-777BD543FF85}"/>
              </a:ext>
            </a:extLst>
          </p:cNvPr>
          <p:cNvSpPr>
            <a:spLocks noChangeArrowheads="1"/>
          </p:cNvSpPr>
          <p:nvPr/>
        </p:nvSpPr>
        <p:spPr bwMode="auto">
          <a:xfrm>
            <a:off x="2540" y="630195"/>
            <a:ext cx="12189460" cy="80370"/>
          </a:xfrm>
          <a:prstGeom prst="rect">
            <a:avLst/>
          </a:prstGeom>
          <a:solidFill>
            <a:srgbClr val="0070C0"/>
          </a:solidFill>
          <a:ln w="3175">
            <a:solidFill>
              <a:schemeClr val="bg1"/>
            </a:solidFill>
            <a:miter lim="800000"/>
          </a:ln>
        </p:spPr>
        <p:txBody>
          <a:bodyPr anchor="ctr"/>
          <a:lstStyle/>
          <a:p>
            <a:pPr algn="ctr">
              <a:buClr>
                <a:srgbClr val="000000"/>
              </a:buClr>
              <a:buSzPct val="100000"/>
            </a:pPr>
            <a:endParaRPr lang="en-US" altLang="zh-CN" sz="3600" b="1" dirty="0">
              <a:solidFill>
                <a:schemeClr val="bg1"/>
              </a:solidFill>
              <a:latin typeface="+mn-lt"/>
              <a:ea typeface="黑体" panose="02010609060101010101" pitchFamily="2" charset="-122"/>
              <a:sym typeface="Webdings" panose="05030102010509060703" pitchFamily="18" charset="2"/>
            </a:endParaRPr>
          </a:p>
        </p:txBody>
      </p:sp>
      <p:sp>
        <p:nvSpPr>
          <p:cNvPr id="5" name="矩形 4">
            <a:extLst>
              <a:ext uri="{FF2B5EF4-FFF2-40B4-BE49-F238E27FC236}">
                <a16:creationId xmlns:a16="http://schemas.microsoft.com/office/drawing/2014/main" id="{FF58C5B3-77CF-41A7-9531-51CA65CCCDB0}"/>
              </a:ext>
            </a:extLst>
          </p:cNvPr>
          <p:cNvSpPr/>
          <p:nvPr/>
        </p:nvSpPr>
        <p:spPr>
          <a:xfrm>
            <a:off x="164014" y="89332"/>
            <a:ext cx="8280920" cy="505972"/>
          </a:xfrm>
          <a:prstGeom prst="rect">
            <a:avLst/>
          </a:prstGeom>
        </p:spPr>
        <p:txBody>
          <a:bodyPr wrap="square">
            <a:spAutoFit/>
          </a:bodyPr>
          <a:lstStyle/>
          <a:p>
            <a:pPr algn="just" eaLnBrk="0" hangingPunct="0">
              <a:lnSpc>
                <a:spcPct val="120000"/>
              </a:lnSpc>
              <a:spcBef>
                <a:spcPts val="1000"/>
              </a:spcBef>
              <a:buClr>
                <a:srgbClr val="C00000"/>
              </a:buClr>
            </a:pPr>
            <a:r>
              <a:rPr lang="en-US" altLang="zh-CN"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1.3  </a:t>
            </a:r>
            <a:r>
              <a:rPr lang="zh-CN" altLang="en-US"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  </a:t>
            </a:r>
            <a:r>
              <a:rPr lang="zh-CN" altLang="en-US" sz="2400" b="1" dirty="0">
                <a:solidFill>
                  <a:schemeClr val="accent1"/>
                </a:solidFill>
                <a:effectLst>
                  <a:outerShdw blurRad="38100" dist="25400" dir="5400000" algn="ctr" rotWithShape="0">
                    <a:srgbClr val="6E747A">
                      <a:alpha val="43000"/>
                    </a:srgbClr>
                  </a:outerShdw>
                </a:effectLst>
                <a:ea typeface="黑体" panose="02010609060101010101" pitchFamily="2" charset="-122"/>
                <a:cs typeface="Times New Roman" panose="02020603050405020304" pitchFamily="18" charset="0"/>
              </a:rPr>
              <a:t>随机算法的类型</a:t>
            </a:r>
            <a:endParaRPr lang="zh-CN" altLang="en-US"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0E606F27-8006-407B-A51A-A48581F4CE7B}"/>
              </a:ext>
            </a:extLst>
          </p:cNvPr>
          <p:cNvSpPr txBox="1"/>
          <p:nvPr/>
        </p:nvSpPr>
        <p:spPr>
          <a:xfrm>
            <a:off x="562223" y="948795"/>
            <a:ext cx="10635292" cy="6130011"/>
          </a:xfrm>
          <a:prstGeom prst="rect">
            <a:avLst/>
          </a:prstGeom>
          <a:noFill/>
        </p:spPr>
        <p:txBody>
          <a:bodyPr wrap="square">
            <a:spAutoFit/>
          </a:bodyPr>
          <a:lstStyle/>
          <a:p>
            <a:pPr marL="457200" indent="-457200">
              <a:lnSpc>
                <a:spcPct val="150000"/>
              </a:lnSpc>
              <a:buAutoNum type="arabicPeriod"/>
            </a:pPr>
            <a:r>
              <a:rPr lang="zh-CN" altLang="en-US" sz="2400" b="1" dirty="0">
                <a:solidFill>
                  <a:srgbClr val="7030A0"/>
                </a:solidFill>
                <a:ea typeface="仿宋" panose="02010609060101010101" pitchFamily="49" charset="-122"/>
              </a:rPr>
              <a:t>阻挠对手（</a:t>
            </a:r>
            <a:r>
              <a:rPr lang="en-US" altLang="zh-CN" sz="2400" b="1" dirty="0">
                <a:solidFill>
                  <a:srgbClr val="7030A0"/>
                </a:solidFill>
                <a:ea typeface="仿宋" panose="02010609060101010101" pitchFamily="49" charset="-122"/>
              </a:rPr>
              <a:t>Foiling the Adversary</a:t>
            </a:r>
            <a:r>
              <a:rPr lang="zh-CN" altLang="en-US" sz="2400" b="1" dirty="0">
                <a:solidFill>
                  <a:srgbClr val="7030A0"/>
                </a:solidFill>
                <a:ea typeface="仿宋" panose="02010609060101010101" pitchFamily="49" charset="-122"/>
              </a:rPr>
              <a:t>）：</a:t>
            </a:r>
            <a:endParaRPr lang="en-US" altLang="zh-CN" sz="2400" b="1" dirty="0">
              <a:solidFill>
                <a:srgbClr val="7030A0"/>
              </a:solidFill>
              <a:ea typeface="仿宋" panose="02010609060101010101" pitchFamily="49" charset="-122"/>
            </a:endParaRPr>
          </a:p>
          <a:p>
            <a:pPr>
              <a:lnSpc>
                <a:spcPct val="150000"/>
              </a:lnSpc>
            </a:pPr>
            <a:r>
              <a:rPr lang="zh-CN" altLang="en-US" sz="2400" b="1" dirty="0">
                <a:solidFill>
                  <a:srgbClr val="7030A0"/>
                </a:solidFill>
                <a:ea typeface="仿宋" panose="02010609060101010101" pitchFamily="49" charset="-122"/>
              </a:rPr>
              <a:t>     </a:t>
            </a:r>
            <a:r>
              <a:rPr lang="zh-CN" altLang="en-US" sz="2400" b="1" dirty="0">
                <a:ea typeface="仿宋" panose="02010609060101010101" pitchFamily="49" charset="-122"/>
              </a:rPr>
              <a:t>将不同的算法组成算法群</a:t>
            </a:r>
            <a:r>
              <a:rPr lang="en-US" altLang="zh-CN" sz="2400" b="1" dirty="0">
                <a:ea typeface="仿宋" panose="02010609060101010101" pitchFamily="49" charset="-122"/>
              </a:rPr>
              <a:t>, </a:t>
            </a:r>
            <a:r>
              <a:rPr lang="zh-CN" altLang="en-US" sz="2400" b="1" dirty="0">
                <a:ea typeface="仿宋" panose="02010609060101010101" pitchFamily="49" charset="-122"/>
              </a:rPr>
              <a:t>根据输入实例的不同随机地或有选择地选取不同的算法</a:t>
            </a:r>
            <a:r>
              <a:rPr lang="en-US" altLang="zh-CN" sz="2400" b="1" dirty="0">
                <a:ea typeface="仿宋" panose="02010609060101010101" pitchFamily="49" charset="-122"/>
              </a:rPr>
              <a:t>, </a:t>
            </a:r>
            <a:r>
              <a:rPr lang="zh-CN" altLang="en-US" sz="2400" b="1" dirty="0">
                <a:ea typeface="仿宋" panose="02010609060101010101" pitchFamily="49" charset="-122"/>
              </a:rPr>
              <a:t>以使性能达到最佳</a:t>
            </a:r>
            <a:r>
              <a:rPr lang="en-US" altLang="zh-CN" sz="2400" b="1" dirty="0">
                <a:ea typeface="仿宋" panose="02010609060101010101" pitchFamily="49" charset="-122"/>
              </a:rPr>
              <a:t>.</a:t>
            </a:r>
          </a:p>
          <a:p>
            <a:pPr>
              <a:lnSpc>
                <a:spcPct val="150000"/>
              </a:lnSpc>
            </a:pPr>
            <a:r>
              <a:rPr lang="en-US" altLang="zh-CN" sz="2400" b="1" dirty="0">
                <a:solidFill>
                  <a:srgbClr val="7030A0"/>
                </a:solidFill>
                <a:ea typeface="仿宋" panose="02010609060101010101" pitchFamily="49" charset="-122"/>
              </a:rPr>
              <a:t>2.  </a:t>
            </a:r>
            <a:r>
              <a:rPr lang="zh-CN" altLang="en-US" sz="2400" b="1" dirty="0">
                <a:solidFill>
                  <a:srgbClr val="7030A0"/>
                </a:solidFill>
                <a:ea typeface="仿宋" panose="02010609060101010101" pitchFamily="49" charset="-122"/>
              </a:rPr>
              <a:t>随机采样（</a:t>
            </a:r>
            <a:r>
              <a:rPr lang="en-US" altLang="zh-CN" sz="2400" b="1" dirty="0">
                <a:solidFill>
                  <a:srgbClr val="7030A0"/>
                </a:solidFill>
                <a:ea typeface="仿宋" panose="02010609060101010101" pitchFamily="49" charset="-122"/>
              </a:rPr>
              <a:t>Random Sampling</a:t>
            </a:r>
            <a:r>
              <a:rPr lang="zh-CN" altLang="en-US" sz="2400" b="1" dirty="0">
                <a:solidFill>
                  <a:srgbClr val="7030A0"/>
                </a:solidFill>
                <a:ea typeface="仿宋" panose="02010609060101010101" pitchFamily="49" charset="-122"/>
              </a:rPr>
              <a:t>）：</a:t>
            </a:r>
            <a:endParaRPr lang="en-US" altLang="zh-CN" sz="2400" b="1" dirty="0">
              <a:solidFill>
                <a:srgbClr val="7030A0"/>
              </a:solidFill>
              <a:ea typeface="仿宋" panose="02010609060101010101" pitchFamily="49" charset="-122"/>
            </a:endParaRPr>
          </a:p>
          <a:p>
            <a:pPr>
              <a:lnSpc>
                <a:spcPct val="150000"/>
              </a:lnSpc>
            </a:pPr>
            <a:r>
              <a:rPr lang="zh-CN" altLang="en-US" sz="2400" b="1" dirty="0">
                <a:solidFill>
                  <a:srgbClr val="7030A0"/>
                </a:solidFill>
                <a:ea typeface="仿宋" panose="02010609060101010101" pitchFamily="49" charset="-122"/>
              </a:rPr>
              <a:t>     </a:t>
            </a:r>
            <a:r>
              <a:rPr lang="zh-CN" altLang="en-US" sz="2400" b="1" dirty="0">
                <a:ea typeface="仿宋" panose="02010609060101010101" pitchFamily="49" charset="-122"/>
              </a:rPr>
              <a:t>用“小”样本群的信息</a:t>
            </a:r>
            <a:r>
              <a:rPr lang="en-US" altLang="zh-CN" sz="2400" b="1" dirty="0">
                <a:ea typeface="仿宋" panose="02010609060101010101" pitchFamily="49" charset="-122"/>
              </a:rPr>
              <a:t>, </a:t>
            </a:r>
            <a:r>
              <a:rPr lang="zh-CN" altLang="en-US" sz="2400" b="1" dirty="0">
                <a:ea typeface="仿宋" panose="02010609060101010101" pitchFamily="49" charset="-122"/>
              </a:rPr>
              <a:t>指导整体的求解</a:t>
            </a:r>
            <a:r>
              <a:rPr lang="en-US" altLang="zh-CN" sz="2400" b="1" dirty="0">
                <a:ea typeface="仿宋" panose="02010609060101010101" pitchFamily="49" charset="-122"/>
              </a:rPr>
              <a:t>.</a:t>
            </a:r>
            <a:r>
              <a:rPr lang="zh-CN" altLang="en-US" sz="2400" b="1" dirty="0">
                <a:solidFill>
                  <a:srgbClr val="7030A0"/>
                </a:solidFill>
                <a:ea typeface="仿宋" panose="02010609060101010101" pitchFamily="49" charset="-122"/>
              </a:rPr>
              <a:t> </a:t>
            </a:r>
            <a:endParaRPr lang="en-US" altLang="zh-CN" sz="2400" b="1" dirty="0">
              <a:solidFill>
                <a:srgbClr val="7030A0"/>
              </a:solidFill>
              <a:ea typeface="仿宋" panose="02010609060101010101" pitchFamily="49" charset="-122"/>
            </a:endParaRPr>
          </a:p>
          <a:p>
            <a:pPr>
              <a:lnSpc>
                <a:spcPct val="150000"/>
              </a:lnSpc>
            </a:pPr>
            <a:r>
              <a:rPr lang="en-US" altLang="zh-CN" sz="2400" b="1" dirty="0">
                <a:solidFill>
                  <a:srgbClr val="7030A0"/>
                </a:solidFill>
                <a:ea typeface="仿宋" panose="02010609060101010101" pitchFamily="49" charset="-122"/>
              </a:rPr>
              <a:t>3.  </a:t>
            </a:r>
            <a:r>
              <a:rPr lang="zh-CN" altLang="en-US" sz="2400" b="1" dirty="0">
                <a:solidFill>
                  <a:srgbClr val="7030A0"/>
                </a:solidFill>
                <a:ea typeface="仿宋" panose="02010609060101010101" pitchFamily="49" charset="-122"/>
              </a:rPr>
              <a:t>随机搜索（</a:t>
            </a:r>
            <a:r>
              <a:rPr lang="en-US" altLang="zh-CN" sz="2400" b="1" dirty="0">
                <a:solidFill>
                  <a:srgbClr val="7030A0"/>
                </a:solidFill>
                <a:ea typeface="仿宋" panose="02010609060101010101" pitchFamily="49" charset="-122"/>
              </a:rPr>
              <a:t>Random Search</a:t>
            </a:r>
            <a:r>
              <a:rPr lang="zh-CN" altLang="en-US" sz="2400" b="1" dirty="0">
                <a:solidFill>
                  <a:srgbClr val="7030A0"/>
                </a:solidFill>
                <a:ea typeface="仿宋" panose="02010609060101010101" pitchFamily="49" charset="-122"/>
              </a:rPr>
              <a:t>）：</a:t>
            </a:r>
            <a:endParaRPr lang="en-US" altLang="zh-CN" sz="2400" b="1" dirty="0">
              <a:solidFill>
                <a:srgbClr val="7030A0"/>
              </a:solidFill>
              <a:ea typeface="仿宋" panose="02010609060101010101" pitchFamily="49" charset="-122"/>
            </a:endParaRPr>
          </a:p>
          <a:p>
            <a:pPr>
              <a:lnSpc>
                <a:spcPct val="150000"/>
              </a:lnSpc>
            </a:pPr>
            <a:r>
              <a:rPr lang="zh-CN" altLang="en-US" sz="2400" b="1" dirty="0">
                <a:solidFill>
                  <a:srgbClr val="7030A0"/>
                </a:solidFill>
                <a:ea typeface="仿宋" panose="02010609060101010101" pitchFamily="49" charset="-122"/>
              </a:rPr>
              <a:t>     </a:t>
            </a:r>
            <a:r>
              <a:rPr lang="zh-CN" altLang="en-US" sz="2400" b="1" dirty="0">
                <a:ea typeface="仿宋" panose="02010609060101010101" pitchFamily="49" charset="-122"/>
              </a:rPr>
              <a:t>用“小”样本群的信息</a:t>
            </a:r>
            <a:r>
              <a:rPr lang="en-US" altLang="zh-CN" sz="2400" b="1" dirty="0">
                <a:ea typeface="仿宋" panose="02010609060101010101" pitchFamily="49" charset="-122"/>
              </a:rPr>
              <a:t>, </a:t>
            </a:r>
            <a:r>
              <a:rPr lang="zh-CN" altLang="en-US" sz="2400" b="1" dirty="0">
                <a:ea typeface="仿宋" panose="02010609060101010101" pitchFamily="49" charset="-122"/>
              </a:rPr>
              <a:t>指导整体的求解是一种简单易行的方法</a:t>
            </a:r>
            <a:r>
              <a:rPr lang="en-US" altLang="zh-CN" sz="2400" b="1" dirty="0">
                <a:ea typeface="仿宋" panose="02010609060101010101" pitchFamily="49" charset="-122"/>
              </a:rPr>
              <a:t>, </a:t>
            </a:r>
            <a:r>
              <a:rPr lang="zh-CN" altLang="en-US" sz="2400" b="1" dirty="0">
                <a:ea typeface="仿宋" panose="02010609060101010101" pitchFamily="49" charset="-122"/>
              </a:rPr>
              <a:t>可以从统计角度分析算法的平均性能</a:t>
            </a:r>
            <a:r>
              <a:rPr lang="en-US" altLang="zh-CN" sz="2400" b="1" dirty="0">
                <a:ea typeface="仿宋" panose="02010609060101010101" pitchFamily="49" charset="-122"/>
              </a:rPr>
              <a:t>, </a:t>
            </a:r>
            <a:r>
              <a:rPr lang="zh-CN" altLang="en-US" sz="2400" b="1" dirty="0">
                <a:ea typeface="仿宋" panose="02010609060101010101" pitchFamily="49" charset="-122"/>
              </a:rPr>
              <a:t>如果将搜索限制在有解或有较多解的区域</a:t>
            </a:r>
            <a:r>
              <a:rPr lang="en-US" altLang="zh-CN" sz="2400" b="1" dirty="0">
                <a:ea typeface="仿宋" panose="02010609060101010101" pitchFamily="49" charset="-122"/>
              </a:rPr>
              <a:t>, </a:t>
            </a:r>
            <a:r>
              <a:rPr lang="zh-CN" altLang="en-US" sz="2400" b="1" dirty="0">
                <a:ea typeface="仿宋" panose="02010609060101010101" pitchFamily="49" charset="-122"/>
              </a:rPr>
              <a:t>可以大</a:t>
            </a:r>
          </a:p>
          <a:p>
            <a:pPr>
              <a:lnSpc>
                <a:spcPct val="150000"/>
              </a:lnSpc>
            </a:pPr>
            <a:r>
              <a:rPr lang="zh-CN" altLang="en-US" sz="2400" b="1" dirty="0">
                <a:ea typeface="仿宋" panose="02010609060101010101" pitchFamily="49" charset="-122"/>
              </a:rPr>
              <a:t>大提到搜索的成功概率</a:t>
            </a:r>
            <a:r>
              <a:rPr lang="en-US" altLang="zh-CN" sz="2400" b="1" dirty="0">
                <a:ea typeface="仿宋" panose="02010609060101010101" pitchFamily="49" charset="-122"/>
              </a:rPr>
              <a:t>.</a:t>
            </a:r>
            <a:endParaRPr lang="en-US" altLang="zh-CN" sz="2400" b="1" dirty="0">
              <a:solidFill>
                <a:srgbClr val="7030A0"/>
              </a:solidFill>
              <a:ea typeface="仿宋" panose="02010609060101010101" pitchFamily="49" charset="-122"/>
            </a:endParaRPr>
          </a:p>
          <a:p>
            <a:pPr>
              <a:lnSpc>
                <a:spcPct val="150000"/>
              </a:lnSpc>
            </a:pPr>
            <a:endParaRPr lang="en-US" altLang="zh-CN" sz="2400" b="1" dirty="0">
              <a:solidFill>
                <a:srgbClr val="7030A0"/>
              </a:solidFill>
              <a:ea typeface="仿宋" panose="02010609060101010101" pitchFamily="49" charset="-122"/>
            </a:endParaRPr>
          </a:p>
          <a:p>
            <a:pPr marL="457200" indent="-457200">
              <a:lnSpc>
                <a:spcPct val="150000"/>
              </a:lnSpc>
              <a:buAutoNum type="arabicPeriod"/>
            </a:pPr>
            <a:endParaRPr lang="en-US" altLang="zh-CN" sz="2400" b="1" dirty="0">
              <a:solidFill>
                <a:prstClr val="black"/>
              </a:solidFill>
              <a:ea typeface="仿宋" panose="02010609060101010101" pitchFamily="49" charset="-122"/>
            </a:endParaRPr>
          </a:p>
        </p:txBody>
      </p:sp>
    </p:spTree>
    <p:extLst>
      <p:ext uri="{BB962C8B-B14F-4D97-AF65-F5344CB8AC3E}">
        <p14:creationId xmlns:p14="http://schemas.microsoft.com/office/powerpoint/2010/main" val="225062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 calcmode="lin" valueType="num">
                                      <p:cBhvr additive="base">
                                        <p:cTn id="1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 calcmode="lin" valueType="num">
                                      <p:cBhvr additive="base">
                                        <p:cTn id="2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2" end="2"/>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 calcmode="lin" valueType="num">
                                      <p:cBhvr additive="base">
                                        <p:cTn id="27"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6">
                                            <p:txEl>
                                              <p:pRg st="4" end="4"/>
                                            </p:txEl>
                                          </p:spTgt>
                                        </p:tgtEl>
                                        <p:attrNameLst>
                                          <p:attrName>style.visibility</p:attrName>
                                        </p:attrNameLst>
                                      </p:cBhvr>
                                      <p:to>
                                        <p:strVal val="visible"/>
                                      </p:to>
                                    </p:set>
                                    <p:anim calcmode="lin" valueType="num">
                                      <p:cBhvr additive="base">
                                        <p:cTn id="33"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6">
                                            <p:txEl>
                                              <p:pRg st="4" end="4"/>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 calcmode="lin" valueType="num">
                                      <p:cBhvr additive="base">
                                        <p:cTn id="3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5" end="5"/>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6">
                                            <p:txEl>
                                              <p:pRg st="6" end="6"/>
                                            </p:txEl>
                                          </p:spTgt>
                                        </p:tgtEl>
                                        <p:attrNameLst>
                                          <p:attrName>style.visibility</p:attrName>
                                        </p:attrNameLst>
                                      </p:cBhvr>
                                      <p:to>
                                        <p:strVal val="visible"/>
                                      </p:to>
                                    </p:set>
                                    <p:anim calcmode="lin" valueType="num">
                                      <p:cBhvr additive="base">
                                        <p:cTn id="41"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CF50A-87ED-49CE-8998-777BD543FF85}"/>
              </a:ext>
            </a:extLst>
          </p:cNvPr>
          <p:cNvSpPr>
            <a:spLocks noChangeArrowheads="1"/>
          </p:cNvSpPr>
          <p:nvPr/>
        </p:nvSpPr>
        <p:spPr bwMode="auto">
          <a:xfrm>
            <a:off x="2540" y="630195"/>
            <a:ext cx="12189460" cy="80370"/>
          </a:xfrm>
          <a:prstGeom prst="rect">
            <a:avLst/>
          </a:prstGeom>
          <a:solidFill>
            <a:srgbClr val="0070C0"/>
          </a:solidFill>
          <a:ln w="3175">
            <a:solidFill>
              <a:schemeClr val="bg1"/>
            </a:solidFill>
            <a:miter lim="800000"/>
          </a:ln>
        </p:spPr>
        <p:txBody>
          <a:bodyPr anchor="ctr"/>
          <a:lstStyle/>
          <a:p>
            <a:pPr algn="ctr">
              <a:buClr>
                <a:srgbClr val="000000"/>
              </a:buClr>
              <a:buSzPct val="100000"/>
            </a:pPr>
            <a:endParaRPr lang="en-US" altLang="zh-CN" sz="3600" b="1" dirty="0">
              <a:solidFill>
                <a:schemeClr val="bg1"/>
              </a:solidFill>
              <a:latin typeface="+mn-lt"/>
              <a:ea typeface="黑体" panose="02010609060101010101" pitchFamily="2" charset="-122"/>
              <a:sym typeface="Webdings" panose="05030102010509060703" pitchFamily="18" charset="2"/>
            </a:endParaRPr>
          </a:p>
        </p:txBody>
      </p:sp>
      <p:sp>
        <p:nvSpPr>
          <p:cNvPr id="5" name="矩形 4">
            <a:extLst>
              <a:ext uri="{FF2B5EF4-FFF2-40B4-BE49-F238E27FC236}">
                <a16:creationId xmlns:a16="http://schemas.microsoft.com/office/drawing/2014/main" id="{FF58C5B3-77CF-41A7-9531-51CA65CCCDB0}"/>
              </a:ext>
            </a:extLst>
          </p:cNvPr>
          <p:cNvSpPr/>
          <p:nvPr/>
        </p:nvSpPr>
        <p:spPr>
          <a:xfrm>
            <a:off x="164014" y="89332"/>
            <a:ext cx="8280920" cy="505972"/>
          </a:xfrm>
          <a:prstGeom prst="rect">
            <a:avLst/>
          </a:prstGeom>
        </p:spPr>
        <p:txBody>
          <a:bodyPr wrap="square">
            <a:spAutoFit/>
          </a:bodyPr>
          <a:lstStyle/>
          <a:p>
            <a:pPr algn="just" eaLnBrk="0" hangingPunct="0">
              <a:lnSpc>
                <a:spcPct val="120000"/>
              </a:lnSpc>
              <a:spcBef>
                <a:spcPts val="1000"/>
              </a:spcBef>
              <a:buClr>
                <a:srgbClr val="C00000"/>
              </a:buClr>
            </a:pPr>
            <a:r>
              <a:rPr lang="en-US" altLang="zh-CN"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1.3  </a:t>
            </a:r>
            <a:r>
              <a:rPr lang="zh-CN" altLang="en-US"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  </a:t>
            </a:r>
            <a:r>
              <a:rPr lang="zh-CN" altLang="en-US" sz="2400" b="1" dirty="0">
                <a:solidFill>
                  <a:schemeClr val="accent1"/>
                </a:solidFill>
                <a:effectLst>
                  <a:outerShdw blurRad="38100" dist="25400" dir="5400000" algn="ctr" rotWithShape="0">
                    <a:srgbClr val="6E747A">
                      <a:alpha val="43000"/>
                    </a:srgbClr>
                  </a:outerShdw>
                </a:effectLst>
                <a:ea typeface="黑体" panose="02010609060101010101" pitchFamily="2" charset="-122"/>
                <a:cs typeface="Times New Roman" panose="02020603050405020304" pitchFamily="18" charset="0"/>
              </a:rPr>
              <a:t>随机算法的类型</a:t>
            </a:r>
            <a:endParaRPr lang="zh-CN" altLang="en-US"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0E606F27-8006-407B-A51A-A48581F4CE7B}"/>
              </a:ext>
            </a:extLst>
          </p:cNvPr>
          <p:cNvSpPr txBox="1"/>
          <p:nvPr/>
        </p:nvSpPr>
        <p:spPr>
          <a:xfrm>
            <a:off x="778354" y="745456"/>
            <a:ext cx="10635292" cy="6130011"/>
          </a:xfrm>
          <a:prstGeom prst="rect">
            <a:avLst/>
          </a:prstGeom>
          <a:noFill/>
        </p:spPr>
        <p:txBody>
          <a:bodyPr wrap="square">
            <a:spAutoFit/>
          </a:bodyPr>
          <a:lstStyle/>
          <a:p>
            <a:pPr>
              <a:lnSpc>
                <a:spcPct val="150000"/>
              </a:lnSpc>
            </a:pPr>
            <a:r>
              <a:rPr lang="en-US" altLang="zh-CN" sz="2400" b="1" dirty="0">
                <a:solidFill>
                  <a:srgbClr val="7030A0"/>
                </a:solidFill>
                <a:ea typeface="仿宋" panose="02010609060101010101" pitchFamily="49" charset="-122"/>
              </a:rPr>
              <a:t>4.  </a:t>
            </a:r>
            <a:r>
              <a:rPr lang="zh-CN" altLang="en-US" sz="2400" b="1" dirty="0">
                <a:solidFill>
                  <a:srgbClr val="7030A0"/>
                </a:solidFill>
                <a:ea typeface="仿宋" panose="02010609060101010101" pitchFamily="49" charset="-122"/>
              </a:rPr>
              <a:t>指纹技术（</a:t>
            </a:r>
            <a:r>
              <a:rPr lang="en-US" altLang="zh-CN" sz="2400" b="1" dirty="0">
                <a:solidFill>
                  <a:srgbClr val="7030A0"/>
                </a:solidFill>
                <a:ea typeface="仿宋" panose="02010609060101010101" pitchFamily="49" charset="-122"/>
              </a:rPr>
              <a:t>Fingerprinting</a:t>
            </a:r>
            <a:r>
              <a:rPr lang="zh-CN" altLang="en-US" sz="2400" b="1" dirty="0">
                <a:solidFill>
                  <a:srgbClr val="7030A0"/>
                </a:solidFill>
                <a:ea typeface="仿宋" panose="02010609060101010101" pitchFamily="49" charset="-122"/>
              </a:rPr>
              <a:t>）：</a:t>
            </a:r>
            <a:endParaRPr lang="en-US" altLang="zh-CN" sz="2400" b="1" dirty="0">
              <a:solidFill>
                <a:srgbClr val="7030A0"/>
              </a:solidFill>
              <a:ea typeface="仿宋" panose="02010609060101010101" pitchFamily="49" charset="-122"/>
            </a:endParaRPr>
          </a:p>
          <a:p>
            <a:pPr>
              <a:lnSpc>
                <a:spcPct val="150000"/>
              </a:lnSpc>
            </a:pPr>
            <a:r>
              <a:rPr lang="zh-CN" altLang="en-US" sz="2400" b="1" dirty="0">
                <a:solidFill>
                  <a:srgbClr val="7030A0"/>
                </a:solidFill>
                <a:ea typeface="仿宋" panose="02010609060101010101" pitchFamily="49" charset="-122"/>
              </a:rPr>
              <a:t>     </a:t>
            </a:r>
            <a:r>
              <a:rPr lang="zh-CN" altLang="en-US" sz="2400" b="1" dirty="0">
                <a:ea typeface="仿宋" panose="02010609060101010101" pitchFamily="49" charset="-122"/>
              </a:rPr>
              <a:t>利用指纹信息可以大大减少对象识别的工作量</a:t>
            </a:r>
            <a:r>
              <a:rPr lang="en-US" altLang="zh-CN" sz="2400" b="1" dirty="0">
                <a:ea typeface="仿宋" panose="02010609060101010101" pitchFamily="49" charset="-122"/>
              </a:rPr>
              <a:t>. </a:t>
            </a:r>
            <a:r>
              <a:rPr lang="zh-CN" altLang="en-US" sz="2400" b="1" dirty="0">
                <a:ea typeface="仿宋" panose="02010609060101010101" pitchFamily="49" charset="-122"/>
              </a:rPr>
              <a:t>通过随机映射的取指方法</a:t>
            </a:r>
            <a:r>
              <a:rPr lang="en-US" altLang="zh-CN" sz="2400" b="1" dirty="0">
                <a:ea typeface="仿宋" panose="02010609060101010101" pitchFamily="49" charset="-122"/>
              </a:rPr>
              <a:t>, Karp</a:t>
            </a:r>
            <a:r>
              <a:rPr lang="zh-CN" altLang="en-US" sz="2400" b="1" dirty="0">
                <a:ea typeface="仿宋" panose="02010609060101010101" pitchFamily="49" charset="-122"/>
              </a:rPr>
              <a:t>和</a:t>
            </a:r>
            <a:r>
              <a:rPr lang="en-US" altLang="zh-CN" sz="2400" b="1" dirty="0">
                <a:ea typeface="仿宋" panose="02010609060101010101" pitchFamily="49" charset="-122"/>
              </a:rPr>
              <a:t>Rabin</a:t>
            </a:r>
            <a:r>
              <a:rPr lang="zh-CN" altLang="en-US" sz="2400" b="1" dirty="0">
                <a:ea typeface="仿宋" panose="02010609060101010101" pitchFamily="49" charset="-122"/>
              </a:rPr>
              <a:t>得到了一个快速的串匹配随机算法</a:t>
            </a:r>
            <a:r>
              <a:rPr lang="en-US" altLang="zh-CN" sz="2400" b="1" dirty="0">
                <a:ea typeface="仿宋" panose="02010609060101010101" pitchFamily="49" charset="-122"/>
              </a:rPr>
              <a:t>.</a:t>
            </a:r>
          </a:p>
          <a:p>
            <a:pPr>
              <a:lnSpc>
                <a:spcPct val="150000"/>
              </a:lnSpc>
            </a:pPr>
            <a:r>
              <a:rPr lang="en-US" altLang="zh-CN" sz="2400" b="1" dirty="0">
                <a:solidFill>
                  <a:srgbClr val="7030A0"/>
                </a:solidFill>
                <a:ea typeface="仿宋" panose="02010609060101010101" pitchFamily="49" charset="-122"/>
              </a:rPr>
              <a:t>5.  </a:t>
            </a:r>
            <a:r>
              <a:rPr lang="zh-CN" altLang="en-US" sz="2400" b="1" dirty="0">
                <a:solidFill>
                  <a:srgbClr val="7030A0"/>
                </a:solidFill>
                <a:ea typeface="仿宋" panose="02010609060101010101" pitchFamily="49" charset="-122"/>
              </a:rPr>
              <a:t>输入随机（</a:t>
            </a:r>
            <a:r>
              <a:rPr lang="en-US" altLang="zh-CN" sz="2400" b="1" dirty="0">
                <a:solidFill>
                  <a:srgbClr val="7030A0"/>
                </a:solidFill>
                <a:ea typeface="仿宋" panose="02010609060101010101" pitchFamily="49" charset="-122"/>
              </a:rPr>
              <a:t>Input Randomization</a:t>
            </a:r>
            <a:r>
              <a:rPr lang="zh-CN" altLang="en-US" sz="2400" b="1" dirty="0">
                <a:solidFill>
                  <a:srgbClr val="7030A0"/>
                </a:solidFill>
                <a:ea typeface="仿宋" panose="02010609060101010101" pitchFamily="49" charset="-122"/>
              </a:rPr>
              <a:t>）：</a:t>
            </a:r>
            <a:endParaRPr lang="en-US" altLang="zh-CN" sz="2400" b="1" dirty="0">
              <a:solidFill>
                <a:srgbClr val="7030A0"/>
              </a:solidFill>
              <a:ea typeface="仿宋" panose="02010609060101010101" pitchFamily="49" charset="-122"/>
            </a:endParaRPr>
          </a:p>
          <a:p>
            <a:pPr>
              <a:lnSpc>
                <a:spcPct val="150000"/>
              </a:lnSpc>
            </a:pPr>
            <a:r>
              <a:rPr lang="zh-CN" altLang="en-US" sz="2400" b="1" dirty="0">
                <a:solidFill>
                  <a:srgbClr val="7030A0"/>
                </a:solidFill>
                <a:ea typeface="仿宋" panose="02010609060101010101" pitchFamily="49" charset="-122"/>
              </a:rPr>
              <a:t>     </a:t>
            </a:r>
            <a:r>
              <a:rPr lang="zh-CN" altLang="en-US" sz="2400" b="1" dirty="0">
                <a:ea typeface="仿宋" panose="02010609060101010101" pitchFamily="49" charset="-122"/>
              </a:rPr>
              <a:t>对输入实例进行随机重组之后</a:t>
            </a:r>
            <a:r>
              <a:rPr lang="en-US" altLang="zh-CN" sz="2400" b="1" dirty="0">
                <a:ea typeface="仿宋" panose="02010609060101010101" pitchFamily="49" charset="-122"/>
              </a:rPr>
              <a:t>, </a:t>
            </a:r>
            <a:r>
              <a:rPr lang="zh-CN" altLang="en-US" sz="2400" b="1" dirty="0">
                <a:ea typeface="仿宋" panose="02010609060101010101" pitchFamily="49" charset="-122"/>
              </a:rPr>
              <a:t>可以改进算法的平均性能</a:t>
            </a:r>
            <a:r>
              <a:rPr lang="en-US" altLang="zh-CN" sz="2400" b="1" dirty="0">
                <a:ea typeface="仿宋" panose="02010609060101010101" pitchFamily="49" charset="-122"/>
              </a:rPr>
              <a:t>.</a:t>
            </a:r>
            <a:r>
              <a:rPr lang="zh-CN" altLang="en-US" sz="2400" b="1" dirty="0">
                <a:solidFill>
                  <a:srgbClr val="7030A0"/>
                </a:solidFill>
                <a:ea typeface="仿宋" panose="02010609060101010101" pitchFamily="49" charset="-122"/>
              </a:rPr>
              <a:t> </a:t>
            </a:r>
            <a:endParaRPr lang="en-US" altLang="zh-CN" sz="2400" b="1" dirty="0">
              <a:solidFill>
                <a:srgbClr val="7030A0"/>
              </a:solidFill>
              <a:ea typeface="仿宋" panose="02010609060101010101" pitchFamily="49" charset="-122"/>
            </a:endParaRPr>
          </a:p>
          <a:p>
            <a:pPr>
              <a:lnSpc>
                <a:spcPct val="150000"/>
              </a:lnSpc>
            </a:pPr>
            <a:r>
              <a:rPr lang="en-US" altLang="zh-CN" sz="2400" b="1" dirty="0">
                <a:solidFill>
                  <a:srgbClr val="7030A0"/>
                </a:solidFill>
                <a:ea typeface="仿宋" panose="02010609060101010101" pitchFamily="49" charset="-122"/>
              </a:rPr>
              <a:t>6.  </a:t>
            </a:r>
            <a:r>
              <a:rPr lang="zh-CN" altLang="en-US" sz="2400" b="1" dirty="0">
                <a:solidFill>
                  <a:srgbClr val="7030A0"/>
                </a:solidFill>
                <a:ea typeface="仿宋" panose="02010609060101010101" pitchFamily="49" charset="-122"/>
              </a:rPr>
              <a:t>负载平衡（</a:t>
            </a:r>
            <a:r>
              <a:rPr lang="en-US" altLang="zh-CN" sz="2400" b="1" dirty="0">
                <a:solidFill>
                  <a:srgbClr val="7030A0"/>
                </a:solidFill>
                <a:ea typeface="仿宋" panose="02010609060101010101" pitchFamily="49" charset="-122"/>
              </a:rPr>
              <a:t>Load Balancing</a:t>
            </a:r>
            <a:r>
              <a:rPr lang="zh-CN" altLang="en-US" sz="2400" b="1" dirty="0">
                <a:solidFill>
                  <a:srgbClr val="7030A0"/>
                </a:solidFill>
                <a:ea typeface="仿宋" panose="02010609060101010101" pitchFamily="49" charset="-122"/>
              </a:rPr>
              <a:t>）：</a:t>
            </a:r>
            <a:endParaRPr lang="en-US" altLang="zh-CN" sz="2400" b="1" dirty="0">
              <a:solidFill>
                <a:srgbClr val="7030A0"/>
              </a:solidFill>
              <a:ea typeface="仿宋" panose="02010609060101010101" pitchFamily="49" charset="-122"/>
            </a:endParaRPr>
          </a:p>
          <a:p>
            <a:pPr>
              <a:lnSpc>
                <a:spcPct val="150000"/>
              </a:lnSpc>
            </a:pPr>
            <a:r>
              <a:rPr lang="zh-CN" altLang="en-US" sz="2400" b="1" dirty="0">
                <a:solidFill>
                  <a:srgbClr val="7030A0"/>
                </a:solidFill>
                <a:ea typeface="仿宋" panose="02010609060101010101" pitchFamily="49" charset="-122"/>
              </a:rPr>
              <a:t>     </a:t>
            </a:r>
            <a:r>
              <a:rPr lang="zh-CN" altLang="en-US" sz="2400" b="1" dirty="0">
                <a:ea typeface="仿宋" panose="02010609060101010101" pitchFamily="49" charset="-122"/>
              </a:rPr>
              <a:t>在并行与分布计算、网络通讯等问题中</a:t>
            </a:r>
            <a:r>
              <a:rPr lang="en-US" altLang="zh-CN" sz="2400" b="1" dirty="0">
                <a:ea typeface="仿宋" panose="02010609060101010101" pitchFamily="49" charset="-122"/>
              </a:rPr>
              <a:t>, </a:t>
            </a:r>
            <a:r>
              <a:rPr lang="zh-CN" altLang="en-US" sz="2400" b="1" dirty="0">
                <a:ea typeface="仿宋" panose="02010609060101010101" pitchFamily="49" charset="-122"/>
              </a:rPr>
              <a:t>使用随机选择技术可以达到任务的负载平衡和网络通讯的平衡</a:t>
            </a:r>
            <a:r>
              <a:rPr lang="en-US" altLang="zh-CN" sz="2400" b="1" dirty="0">
                <a:ea typeface="仿宋" panose="02010609060101010101" pitchFamily="49" charset="-122"/>
              </a:rPr>
              <a:t>.</a:t>
            </a:r>
            <a:endParaRPr lang="en-US" altLang="zh-CN" sz="2400" b="1" dirty="0">
              <a:solidFill>
                <a:srgbClr val="7030A0"/>
              </a:solidFill>
              <a:ea typeface="仿宋" panose="02010609060101010101" pitchFamily="49" charset="-122"/>
            </a:endParaRPr>
          </a:p>
          <a:p>
            <a:pPr>
              <a:lnSpc>
                <a:spcPct val="150000"/>
              </a:lnSpc>
            </a:pPr>
            <a:r>
              <a:rPr lang="en-US" altLang="zh-CN" sz="2400" b="1" dirty="0">
                <a:solidFill>
                  <a:srgbClr val="7030A0"/>
                </a:solidFill>
                <a:ea typeface="仿宋" panose="02010609060101010101" pitchFamily="49" charset="-122"/>
              </a:rPr>
              <a:t>7. </a:t>
            </a:r>
            <a:r>
              <a:rPr lang="zh-CN" altLang="en-US" sz="2400" b="1" dirty="0">
                <a:solidFill>
                  <a:srgbClr val="7030A0"/>
                </a:solidFill>
                <a:ea typeface="仿宋" panose="02010609060101010101" pitchFamily="49" charset="-122"/>
              </a:rPr>
              <a:t>快速混合</a:t>
            </a:r>
            <a:r>
              <a:rPr lang="en-US" altLang="zh-CN" sz="2400" b="1" dirty="0">
                <a:solidFill>
                  <a:srgbClr val="7030A0"/>
                </a:solidFill>
                <a:ea typeface="仿宋" panose="02010609060101010101" pitchFamily="49" charset="-122"/>
              </a:rPr>
              <a:t>Markov</a:t>
            </a:r>
            <a:r>
              <a:rPr lang="zh-CN" altLang="en-US" sz="2400" b="1" dirty="0">
                <a:solidFill>
                  <a:srgbClr val="7030A0"/>
                </a:solidFill>
                <a:ea typeface="仿宋" panose="02010609060101010101" pitchFamily="49" charset="-122"/>
              </a:rPr>
              <a:t>链（</a:t>
            </a:r>
            <a:r>
              <a:rPr lang="en-US" altLang="zh-CN" sz="2400" b="1" dirty="0">
                <a:solidFill>
                  <a:srgbClr val="7030A0"/>
                </a:solidFill>
                <a:ea typeface="仿宋" panose="02010609060101010101" pitchFamily="49" charset="-122"/>
              </a:rPr>
              <a:t>Rapidly Mixing Markov Chain</a:t>
            </a:r>
            <a:r>
              <a:rPr lang="zh-CN" altLang="en-US" sz="2400" b="1" dirty="0">
                <a:solidFill>
                  <a:srgbClr val="7030A0"/>
                </a:solidFill>
                <a:ea typeface="仿宋" panose="02010609060101010101" pitchFamily="49" charset="-122"/>
              </a:rPr>
              <a:t>）：</a:t>
            </a:r>
            <a:endParaRPr lang="en-US" altLang="zh-CN" sz="2400" b="1" dirty="0">
              <a:solidFill>
                <a:srgbClr val="7030A0"/>
              </a:solidFill>
              <a:ea typeface="仿宋" panose="02010609060101010101" pitchFamily="49" charset="-122"/>
            </a:endParaRPr>
          </a:p>
          <a:p>
            <a:pPr>
              <a:lnSpc>
                <a:spcPct val="150000"/>
              </a:lnSpc>
            </a:pPr>
            <a:r>
              <a:rPr lang="zh-CN" altLang="en-US" sz="2400" b="1" dirty="0">
                <a:solidFill>
                  <a:srgbClr val="7030A0"/>
                </a:solidFill>
                <a:ea typeface="仿宋" panose="02010609060101010101" pitchFamily="49" charset="-122"/>
              </a:rPr>
              <a:t>     </a:t>
            </a:r>
            <a:r>
              <a:rPr lang="zh-CN" altLang="en-US" sz="2400" b="1" dirty="0">
                <a:ea typeface="仿宋" panose="02010609060101010101" pitchFamily="49" charset="-122"/>
              </a:rPr>
              <a:t>使用该方法可以解决大空间中的均匀抽样问题</a:t>
            </a:r>
            <a:r>
              <a:rPr lang="en-US" altLang="zh-CN" sz="2400" b="1" dirty="0">
                <a:ea typeface="仿宋" panose="02010609060101010101" pitchFamily="49" charset="-122"/>
              </a:rPr>
              <a:t>.</a:t>
            </a:r>
            <a:endParaRPr lang="en-US" altLang="zh-CN" sz="2400" b="1" dirty="0">
              <a:solidFill>
                <a:srgbClr val="7030A0"/>
              </a:solidFill>
              <a:ea typeface="仿宋" panose="02010609060101010101" pitchFamily="49" charset="-122"/>
            </a:endParaRPr>
          </a:p>
          <a:p>
            <a:pPr marL="457200" indent="-457200">
              <a:lnSpc>
                <a:spcPct val="150000"/>
              </a:lnSpc>
              <a:buAutoNum type="arabicPeriod"/>
            </a:pPr>
            <a:endParaRPr lang="en-US" altLang="zh-CN" sz="2400" b="1" dirty="0">
              <a:solidFill>
                <a:prstClr val="black"/>
              </a:solidFill>
              <a:ea typeface="仿宋" panose="02010609060101010101" pitchFamily="49" charset="-122"/>
            </a:endParaRPr>
          </a:p>
        </p:txBody>
      </p:sp>
    </p:spTree>
    <p:extLst>
      <p:ext uri="{BB962C8B-B14F-4D97-AF65-F5344CB8AC3E}">
        <p14:creationId xmlns:p14="http://schemas.microsoft.com/office/powerpoint/2010/main" val="1719995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 calcmode="lin" valueType="num">
                                      <p:cBhvr additive="base">
                                        <p:cTn id="1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 calcmode="lin" valueType="num">
                                      <p:cBhvr additive="base">
                                        <p:cTn id="2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2" end="2"/>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 calcmode="lin" valueType="num">
                                      <p:cBhvr additive="base">
                                        <p:cTn id="27"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6">
                                            <p:txEl>
                                              <p:pRg st="4" end="4"/>
                                            </p:txEl>
                                          </p:spTgt>
                                        </p:tgtEl>
                                        <p:attrNameLst>
                                          <p:attrName>style.visibility</p:attrName>
                                        </p:attrNameLst>
                                      </p:cBhvr>
                                      <p:to>
                                        <p:strVal val="visible"/>
                                      </p:to>
                                    </p:set>
                                    <p:anim calcmode="lin" valueType="num">
                                      <p:cBhvr additive="base">
                                        <p:cTn id="33"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6">
                                            <p:txEl>
                                              <p:pRg st="4" end="4"/>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 calcmode="lin" valueType="num">
                                      <p:cBhvr additive="base">
                                        <p:cTn id="3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anim calcmode="lin" valueType="num">
                                      <p:cBhvr additive="base">
                                        <p:cTn id="43"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6" end="6"/>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
                                            <p:txEl>
                                              <p:pRg st="7" end="7"/>
                                            </p:txEl>
                                          </p:spTgt>
                                        </p:tgtEl>
                                        <p:attrNameLst>
                                          <p:attrName>style.visibility</p:attrName>
                                        </p:attrNameLst>
                                      </p:cBhvr>
                                      <p:to>
                                        <p:strVal val="visible"/>
                                      </p:to>
                                    </p:set>
                                    <p:anim calcmode="lin" valueType="num">
                                      <p:cBhvr additive="base">
                                        <p:cTn id="47"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CF50A-87ED-49CE-8998-777BD543FF85}"/>
              </a:ext>
            </a:extLst>
          </p:cNvPr>
          <p:cNvSpPr>
            <a:spLocks noChangeArrowheads="1"/>
          </p:cNvSpPr>
          <p:nvPr/>
        </p:nvSpPr>
        <p:spPr bwMode="auto">
          <a:xfrm>
            <a:off x="2540" y="630195"/>
            <a:ext cx="12189460" cy="80370"/>
          </a:xfrm>
          <a:prstGeom prst="rect">
            <a:avLst/>
          </a:prstGeom>
          <a:solidFill>
            <a:srgbClr val="0070C0"/>
          </a:solidFill>
          <a:ln w="3175">
            <a:solidFill>
              <a:schemeClr val="bg1"/>
            </a:solidFill>
            <a:miter lim="800000"/>
          </a:ln>
        </p:spPr>
        <p:txBody>
          <a:bodyPr anchor="ctr"/>
          <a:lstStyle/>
          <a:p>
            <a:pPr algn="ctr">
              <a:buClr>
                <a:srgbClr val="000000"/>
              </a:buClr>
              <a:buSzPct val="100000"/>
            </a:pPr>
            <a:endParaRPr lang="en-US" altLang="zh-CN" sz="3600" b="1" dirty="0">
              <a:solidFill>
                <a:schemeClr val="bg1"/>
              </a:solidFill>
              <a:latin typeface="+mn-lt"/>
              <a:ea typeface="黑体" panose="02010609060101010101" pitchFamily="2" charset="-122"/>
              <a:sym typeface="Webdings" panose="05030102010509060703" pitchFamily="18" charset="2"/>
            </a:endParaRPr>
          </a:p>
        </p:txBody>
      </p:sp>
      <p:sp>
        <p:nvSpPr>
          <p:cNvPr id="5" name="矩形 4">
            <a:extLst>
              <a:ext uri="{FF2B5EF4-FFF2-40B4-BE49-F238E27FC236}">
                <a16:creationId xmlns:a16="http://schemas.microsoft.com/office/drawing/2014/main" id="{FF58C5B3-77CF-41A7-9531-51CA65CCCDB0}"/>
              </a:ext>
            </a:extLst>
          </p:cNvPr>
          <p:cNvSpPr/>
          <p:nvPr/>
        </p:nvSpPr>
        <p:spPr>
          <a:xfrm>
            <a:off x="164014" y="89332"/>
            <a:ext cx="8280920" cy="505972"/>
          </a:xfrm>
          <a:prstGeom prst="rect">
            <a:avLst/>
          </a:prstGeom>
        </p:spPr>
        <p:txBody>
          <a:bodyPr wrap="square">
            <a:spAutoFit/>
          </a:bodyPr>
          <a:lstStyle/>
          <a:p>
            <a:pPr algn="just" eaLnBrk="0" hangingPunct="0">
              <a:lnSpc>
                <a:spcPct val="120000"/>
              </a:lnSpc>
              <a:spcBef>
                <a:spcPts val="1000"/>
              </a:spcBef>
              <a:buClr>
                <a:srgbClr val="C00000"/>
              </a:buClr>
            </a:pPr>
            <a:r>
              <a:rPr lang="en-US" altLang="zh-CN"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1.3  </a:t>
            </a:r>
            <a:r>
              <a:rPr lang="zh-CN" altLang="en-US"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  </a:t>
            </a:r>
            <a:r>
              <a:rPr lang="zh-CN" altLang="en-US" sz="2400" b="1" dirty="0">
                <a:solidFill>
                  <a:schemeClr val="accent1"/>
                </a:solidFill>
                <a:effectLst>
                  <a:outerShdw blurRad="38100" dist="25400" dir="5400000" algn="ctr" rotWithShape="0">
                    <a:srgbClr val="6E747A">
                      <a:alpha val="43000"/>
                    </a:srgbClr>
                  </a:outerShdw>
                </a:effectLst>
                <a:ea typeface="黑体" panose="02010609060101010101" pitchFamily="2" charset="-122"/>
                <a:cs typeface="Times New Roman" panose="02020603050405020304" pitchFamily="18" charset="0"/>
              </a:rPr>
              <a:t>随机算法的类型</a:t>
            </a:r>
            <a:endParaRPr lang="zh-CN" altLang="en-US"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0E606F27-8006-407B-A51A-A48581F4CE7B}"/>
              </a:ext>
            </a:extLst>
          </p:cNvPr>
          <p:cNvSpPr txBox="1"/>
          <p:nvPr/>
        </p:nvSpPr>
        <p:spPr>
          <a:xfrm>
            <a:off x="562223" y="948795"/>
            <a:ext cx="10635292" cy="4461799"/>
          </a:xfrm>
          <a:prstGeom prst="rect">
            <a:avLst/>
          </a:prstGeom>
          <a:noFill/>
        </p:spPr>
        <p:txBody>
          <a:bodyPr wrap="square">
            <a:spAutoFit/>
          </a:bodyPr>
          <a:lstStyle/>
          <a:p>
            <a:pPr>
              <a:lnSpc>
                <a:spcPct val="150000"/>
              </a:lnSpc>
            </a:pPr>
            <a:r>
              <a:rPr lang="en-US" altLang="zh-CN" sz="2400" b="1" dirty="0">
                <a:solidFill>
                  <a:srgbClr val="7030A0"/>
                </a:solidFill>
                <a:ea typeface="仿宋" panose="02010609060101010101" pitchFamily="49" charset="-122"/>
              </a:rPr>
              <a:t>8.  </a:t>
            </a:r>
            <a:r>
              <a:rPr lang="zh-CN" altLang="en-US" sz="2400" b="1" dirty="0">
                <a:solidFill>
                  <a:srgbClr val="7030A0"/>
                </a:solidFill>
                <a:ea typeface="仿宋" panose="02010609060101010101" pitchFamily="49" charset="-122"/>
              </a:rPr>
              <a:t>孤立和破对称技术（</a:t>
            </a:r>
            <a:r>
              <a:rPr lang="en-US" altLang="zh-CN" sz="2400" b="1" dirty="0">
                <a:solidFill>
                  <a:srgbClr val="7030A0"/>
                </a:solidFill>
                <a:ea typeface="仿宋" panose="02010609060101010101" pitchFamily="49" charset="-122"/>
              </a:rPr>
              <a:t>Isolation and Symmetry Breaking</a:t>
            </a:r>
            <a:r>
              <a:rPr lang="zh-CN" altLang="en-US" sz="2400" b="1" dirty="0">
                <a:solidFill>
                  <a:srgbClr val="7030A0"/>
                </a:solidFill>
                <a:ea typeface="仿宋" panose="02010609060101010101" pitchFamily="49" charset="-122"/>
              </a:rPr>
              <a:t>）：</a:t>
            </a:r>
            <a:endParaRPr lang="en-US" altLang="zh-CN" sz="2400" b="1" dirty="0">
              <a:solidFill>
                <a:srgbClr val="7030A0"/>
              </a:solidFill>
              <a:ea typeface="仿宋" panose="02010609060101010101" pitchFamily="49" charset="-122"/>
            </a:endParaRPr>
          </a:p>
          <a:p>
            <a:pPr>
              <a:lnSpc>
                <a:spcPct val="150000"/>
              </a:lnSpc>
            </a:pPr>
            <a:r>
              <a:rPr lang="zh-CN" altLang="en-US" sz="2400" b="1" dirty="0">
                <a:solidFill>
                  <a:srgbClr val="7030A0"/>
                </a:solidFill>
                <a:ea typeface="仿宋" panose="02010609060101010101" pitchFamily="49" charset="-122"/>
              </a:rPr>
              <a:t>     </a:t>
            </a:r>
            <a:r>
              <a:rPr lang="zh-CN" altLang="en-US" sz="2400" b="1" dirty="0">
                <a:ea typeface="仿宋" panose="02010609060101010101" pitchFamily="49" charset="-122"/>
              </a:rPr>
              <a:t>使用该技术可以解决处理的并行性</a:t>
            </a:r>
            <a:r>
              <a:rPr lang="en-US" altLang="zh-CN" sz="2400" b="1" dirty="0">
                <a:ea typeface="仿宋" panose="02010609060101010101" pitchFamily="49" charset="-122"/>
              </a:rPr>
              <a:t>, </a:t>
            </a:r>
            <a:r>
              <a:rPr lang="zh-CN" altLang="en-US" sz="2400" b="1" dirty="0">
                <a:ea typeface="仿宋" panose="02010609060101010101" pitchFamily="49" charset="-122"/>
              </a:rPr>
              <a:t>避免分布式系统的死锁等问题</a:t>
            </a:r>
            <a:r>
              <a:rPr lang="en-US" altLang="zh-CN" sz="2400" b="1" dirty="0">
                <a:ea typeface="仿宋" panose="02010609060101010101" pitchFamily="49" charset="-122"/>
              </a:rPr>
              <a:t>. </a:t>
            </a:r>
            <a:r>
              <a:rPr lang="zh-CN" altLang="en-US" sz="2400" b="1" dirty="0">
                <a:ea typeface="仿宋" panose="02010609060101010101" pitchFamily="49" charset="-122"/>
              </a:rPr>
              <a:t>如</a:t>
            </a:r>
            <a:r>
              <a:rPr lang="en-US" altLang="zh-CN" sz="2400" b="1" dirty="0">
                <a:ea typeface="仿宋" panose="02010609060101010101" pitchFamily="49" charset="-122"/>
              </a:rPr>
              <a:t>:</a:t>
            </a:r>
            <a:r>
              <a:rPr lang="zh-CN" altLang="en-US" sz="2400" b="1" dirty="0">
                <a:ea typeface="仿宋" panose="02010609060101010101" pitchFamily="49" charset="-122"/>
              </a:rPr>
              <a:t>图着色算法</a:t>
            </a:r>
            <a:r>
              <a:rPr lang="en-US" altLang="zh-CN" sz="2400" b="1" dirty="0">
                <a:ea typeface="仿宋" panose="02010609060101010101" pitchFamily="49" charset="-122"/>
              </a:rPr>
              <a:t>, </a:t>
            </a:r>
            <a:r>
              <a:rPr lang="zh-CN" altLang="en-US" sz="2400" b="1" dirty="0">
                <a:ea typeface="仿宋" panose="02010609060101010101" pitchFamily="49" charset="-122"/>
              </a:rPr>
              <a:t>部分独立集问题</a:t>
            </a:r>
            <a:r>
              <a:rPr lang="en-US" altLang="zh-CN" sz="2400" b="1" dirty="0">
                <a:ea typeface="仿宋" panose="02010609060101010101" pitchFamily="49" charset="-122"/>
              </a:rPr>
              <a:t>.</a:t>
            </a:r>
          </a:p>
          <a:p>
            <a:pPr>
              <a:lnSpc>
                <a:spcPct val="150000"/>
              </a:lnSpc>
            </a:pPr>
            <a:r>
              <a:rPr lang="en-US" altLang="zh-CN" sz="2400" b="1" dirty="0">
                <a:solidFill>
                  <a:srgbClr val="7030A0"/>
                </a:solidFill>
                <a:ea typeface="仿宋" panose="02010609060101010101" pitchFamily="49" charset="-122"/>
              </a:rPr>
              <a:t>9.  </a:t>
            </a:r>
            <a:r>
              <a:rPr lang="zh-CN" altLang="en-US" sz="2400" b="1" dirty="0">
                <a:solidFill>
                  <a:srgbClr val="7030A0"/>
                </a:solidFill>
                <a:ea typeface="仿宋" panose="02010609060101010101" pitchFamily="49" charset="-122"/>
              </a:rPr>
              <a:t>概率存在性证明（</a:t>
            </a:r>
            <a:r>
              <a:rPr lang="en-US" altLang="zh-CN" sz="2400" b="1" dirty="0">
                <a:solidFill>
                  <a:srgbClr val="7030A0"/>
                </a:solidFill>
                <a:ea typeface="仿宋" panose="02010609060101010101" pitchFamily="49" charset="-122"/>
              </a:rPr>
              <a:t>Probabilistic Methods and Existence Proofs</a:t>
            </a:r>
            <a:r>
              <a:rPr lang="zh-CN" altLang="en-US" sz="2400" b="1" dirty="0">
                <a:solidFill>
                  <a:srgbClr val="7030A0"/>
                </a:solidFill>
                <a:ea typeface="仿宋" panose="02010609060101010101" pitchFamily="49" charset="-122"/>
              </a:rPr>
              <a:t>）：</a:t>
            </a:r>
            <a:endParaRPr lang="en-US" altLang="zh-CN" sz="2400" b="1" dirty="0">
              <a:solidFill>
                <a:srgbClr val="7030A0"/>
              </a:solidFill>
              <a:ea typeface="仿宋" panose="02010609060101010101" pitchFamily="49" charset="-122"/>
            </a:endParaRPr>
          </a:p>
          <a:p>
            <a:pPr>
              <a:lnSpc>
                <a:spcPct val="150000"/>
              </a:lnSpc>
            </a:pPr>
            <a:r>
              <a:rPr lang="zh-CN" altLang="en-US" sz="2400" b="1" dirty="0">
                <a:solidFill>
                  <a:srgbClr val="7030A0"/>
                </a:solidFill>
                <a:ea typeface="仿宋" panose="02010609060101010101" pitchFamily="49" charset="-122"/>
              </a:rPr>
              <a:t>     </a:t>
            </a:r>
            <a:r>
              <a:rPr lang="zh-CN" altLang="en-US" sz="2400" b="1" dirty="0">
                <a:ea typeface="仿宋" panose="02010609060101010101" pitchFamily="49" charset="-122"/>
              </a:rPr>
              <a:t>如果随机选取的物体具有某种特性的概率大于</a:t>
            </a:r>
            <a:r>
              <a:rPr lang="en-US" altLang="zh-CN" sz="2400" b="1" dirty="0">
                <a:ea typeface="仿宋" panose="02010609060101010101" pitchFamily="49" charset="-122"/>
              </a:rPr>
              <a:t>0, </a:t>
            </a:r>
            <a:r>
              <a:rPr lang="zh-CN" altLang="en-US" sz="2400" b="1" dirty="0">
                <a:ea typeface="仿宋" panose="02010609060101010101" pitchFamily="49" charset="-122"/>
              </a:rPr>
              <a:t>则具有该特性的物体一定存在</a:t>
            </a:r>
            <a:r>
              <a:rPr lang="en-US" altLang="zh-CN" sz="2400" b="1" dirty="0">
                <a:ea typeface="仿宋" panose="02010609060101010101" pitchFamily="49" charset="-122"/>
              </a:rPr>
              <a:t>.</a:t>
            </a:r>
            <a:endParaRPr lang="en-US" altLang="zh-CN" sz="2400" b="1" dirty="0">
              <a:solidFill>
                <a:srgbClr val="7030A0"/>
              </a:solidFill>
              <a:ea typeface="仿宋" panose="02010609060101010101" pitchFamily="49" charset="-122"/>
            </a:endParaRPr>
          </a:p>
          <a:p>
            <a:pPr>
              <a:lnSpc>
                <a:spcPct val="150000"/>
              </a:lnSpc>
            </a:pPr>
            <a:r>
              <a:rPr lang="en-US" altLang="zh-CN" sz="2400" b="1" dirty="0">
                <a:solidFill>
                  <a:srgbClr val="7030A0"/>
                </a:solidFill>
                <a:ea typeface="仿宋" panose="02010609060101010101" pitchFamily="49" charset="-122"/>
              </a:rPr>
              <a:t>10. </a:t>
            </a:r>
            <a:r>
              <a:rPr lang="zh-CN" altLang="en-US" sz="2400" b="1" dirty="0">
                <a:solidFill>
                  <a:srgbClr val="7030A0"/>
                </a:solidFill>
                <a:ea typeface="仿宋" panose="02010609060101010101" pitchFamily="49" charset="-122"/>
              </a:rPr>
              <a:t>消除随机性（</a:t>
            </a:r>
            <a:r>
              <a:rPr lang="en-US" altLang="zh-CN" sz="2400" b="1" dirty="0" err="1">
                <a:solidFill>
                  <a:srgbClr val="7030A0"/>
                </a:solidFill>
                <a:ea typeface="仿宋" panose="02010609060101010101" pitchFamily="49" charset="-122"/>
              </a:rPr>
              <a:t>Derandomization</a:t>
            </a:r>
            <a:r>
              <a:rPr lang="zh-CN" altLang="en-US" sz="2400" b="1" dirty="0">
                <a:solidFill>
                  <a:srgbClr val="7030A0"/>
                </a:solidFill>
                <a:ea typeface="仿宋" panose="02010609060101010101" pitchFamily="49" charset="-122"/>
              </a:rPr>
              <a:t>）：</a:t>
            </a:r>
            <a:endParaRPr lang="en-US" altLang="zh-CN" sz="2400" b="1" dirty="0">
              <a:solidFill>
                <a:srgbClr val="7030A0"/>
              </a:solidFill>
              <a:ea typeface="仿宋" panose="02010609060101010101" pitchFamily="49" charset="-122"/>
            </a:endParaRPr>
          </a:p>
          <a:p>
            <a:pPr>
              <a:lnSpc>
                <a:spcPct val="150000"/>
              </a:lnSpc>
            </a:pPr>
            <a:r>
              <a:rPr lang="zh-CN" altLang="en-US" sz="2400" b="1" dirty="0">
                <a:solidFill>
                  <a:srgbClr val="7030A0"/>
                </a:solidFill>
                <a:ea typeface="仿宋" panose="02010609060101010101" pitchFamily="49" charset="-122"/>
              </a:rPr>
              <a:t>     </a:t>
            </a:r>
            <a:r>
              <a:rPr lang="zh-CN" altLang="en-US" sz="2400" b="1" dirty="0">
                <a:ea typeface="仿宋" panose="02010609060101010101" pitchFamily="49" charset="-122"/>
              </a:rPr>
              <a:t>许多优秀的确定性算法是由随机算法转换而来的</a:t>
            </a:r>
            <a:r>
              <a:rPr lang="en-US" altLang="zh-CN" sz="2400" b="1" dirty="0">
                <a:ea typeface="仿宋" panose="02010609060101010101" pitchFamily="49" charset="-122"/>
              </a:rPr>
              <a:t>.</a:t>
            </a:r>
            <a:endParaRPr lang="en-US" altLang="zh-CN" sz="2400" b="1" dirty="0">
              <a:solidFill>
                <a:prstClr val="black"/>
              </a:solidFill>
              <a:ea typeface="仿宋" panose="02010609060101010101" pitchFamily="49" charset="-122"/>
            </a:endParaRPr>
          </a:p>
        </p:txBody>
      </p:sp>
    </p:spTree>
    <p:extLst>
      <p:ext uri="{BB962C8B-B14F-4D97-AF65-F5344CB8AC3E}">
        <p14:creationId xmlns:p14="http://schemas.microsoft.com/office/powerpoint/2010/main" val="3245391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 calcmode="lin" valueType="num">
                                      <p:cBhvr additive="base">
                                        <p:cTn id="1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 calcmode="lin" valueType="num">
                                      <p:cBhvr additive="base">
                                        <p:cTn id="2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2" end="2"/>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 calcmode="lin" valueType="num">
                                      <p:cBhvr additive="base">
                                        <p:cTn id="27"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6">
                                            <p:txEl>
                                              <p:pRg st="4" end="4"/>
                                            </p:txEl>
                                          </p:spTgt>
                                        </p:tgtEl>
                                        <p:attrNameLst>
                                          <p:attrName>style.visibility</p:attrName>
                                        </p:attrNameLst>
                                      </p:cBhvr>
                                      <p:to>
                                        <p:strVal val="visible"/>
                                      </p:to>
                                    </p:set>
                                    <p:anim calcmode="lin" valueType="num">
                                      <p:cBhvr additive="base">
                                        <p:cTn id="33"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6">
                                            <p:txEl>
                                              <p:pRg st="4" end="4"/>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 calcmode="lin" valueType="num">
                                      <p:cBhvr additive="base">
                                        <p:cTn id="3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8EF21C-A08E-41C7-B228-175CDB3E0F26}"/>
              </a:ext>
            </a:extLst>
          </p:cNvPr>
          <p:cNvSpPr>
            <a:spLocks noChangeArrowheads="1"/>
          </p:cNvSpPr>
          <p:nvPr/>
        </p:nvSpPr>
        <p:spPr bwMode="auto">
          <a:xfrm>
            <a:off x="2540" y="630195"/>
            <a:ext cx="12189460" cy="80370"/>
          </a:xfrm>
          <a:prstGeom prst="rect">
            <a:avLst/>
          </a:prstGeom>
          <a:solidFill>
            <a:srgbClr val="0070C0"/>
          </a:solidFill>
          <a:ln w="3175">
            <a:solidFill>
              <a:schemeClr val="bg1"/>
            </a:solidFill>
            <a:miter lim="800000"/>
          </a:ln>
        </p:spPr>
        <p:txBody>
          <a:bodyPr anchor="ctr"/>
          <a:lstStyle/>
          <a:p>
            <a:pPr algn="ctr">
              <a:buClr>
                <a:srgbClr val="000000"/>
              </a:buClr>
              <a:buSzPct val="100000"/>
            </a:pPr>
            <a:endParaRPr lang="en-US" altLang="zh-CN" sz="3600" b="1" dirty="0">
              <a:solidFill>
                <a:schemeClr val="bg1"/>
              </a:solidFill>
              <a:latin typeface="+mn-lt"/>
              <a:ea typeface="黑体" panose="02010609060101010101" pitchFamily="2" charset="-122"/>
              <a:sym typeface="Webdings" panose="05030102010509060703" pitchFamily="18" charset="2"/>
            </a:endParaRPr>
          </a:p>
        </p:txBody>
      </p:sp>
      <p:sp>
        <p:nvSpPr>
          <p:cNvPr id="29" name="Rectangle 14">
            <a:extLst>
              <a:ext uri="{FF2B5EF4-FFF2-40B4-BE49-F238E27FC236}">
                <a16:creationId xmlns:a16="http://schemas.microsoft.com/office/drawing/2014/main" id="{85B57152-4853-4308-80DA-2399F260A4BF}"/>
              </a:ext>
            </a:extLst>
          </p:cNvPr>
          <p:cNvSpPr txBox="1">
            <a:spLocks noChangeArrowheads="1"/>
          </p:cNvSpPr>
          <p:nvPr/>
        </p:nvSpPr>
        <p:spPr bwMode="auto">
          <a:xfrm>
            <a:off x="457200" y="990600"/>
            <a:ext cx="11207578"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eaLnBrk="1" hangingPunct="1">
              <a:lnSpc>
                <a:spcPct val="110000"/>
              </a:lnSpc>
            </a:pPr>
            <a:endParaRPr lang="ru-RU" altLang="zh-CN" sz="2400" b="1" dirty="0">
              <a:ea typeface="仿宋" panose="02010609060101010101" pitchFamily="49" charset="-122"/>
            </a:endParaRPr>
          </a:p>
          <a:p>
            <a:pPr eaLnBrk="1" hangingPunct="1">
              <a:lnSpc>
                <a:spcPct val="110000"/>
              </a:lnSpc>
            </a:pPr>
            <a:r>
              <a:rPr lang="zh-CN" altLang="en-US" sz="2400" b="1" dirty="0">
                <a:solidFill>
                  <a:srgbClr val="7030A0"/>
                </a:solidFill>
                <a:ea typeface="仿宋" panose="02010609060101010101" pitchFamily="49" charset="-122"/>
              </a:rPr>
              <a:t>常见的随机算法</a:t>
            </a:r>
            <a:endParaRPr lang="en-US" altLang="zh-CN" sz="2400" b="1" dirty="0">
              <a:solidFill>
                <a:srgbClr val="7030A0"/>
              </a:solidFill>
              <a:ea typeface="仿宋" panose="02010609060101010101" pitchFamily="49" charset="-122"/>
            </a:endParaRPr>
          </a:p>
          <a:p>
            <a:pPr marL="0" indent="0" eaLnBrk="1" hangingPunct="1">
              <a:lnSpc>
                <a:spcPct val="110000"/>
              </a:lnSpc>
              <a:buNone/>
            </a:pPr>
            <a:endParaRPr lang="zh-CN" altLang="ru-RU" sz="2400" b="1" dirty="0">
              <a:solidFill>
                <a:srgbClr val="7030A0"/>
              </a:solidFill>
              <a:ea typeface="仿宋" panose="02010609060101010101" pitchFamily="49" charset="-122"/>
            </a:endParaRPr>
          </a:p>
          <a:p>
            <a:pPr lvl="1" eaLnBrk="1" hangingPunct="1">
              <a:lnSpc>
                <a:spcPct val="110000"/>
              </a:lnSpc>
            </a:pPr>
            <a:r>
              <a:rPr lang="zh-CN" altLang="ru-RU" sz="2400" b="1" dirty="0">
                <a:ea typeface="仿宋" panose="02010609060101010101" pitchFamily="49" charset="-122"/>
              </a:rPr>
              <a:t>数值概率算法</a:t>
            </a:r>
          </a:p>
          <a:p>
            <a:pPr lvl="1" eaLnBrk="1" hangingPunct="1">
              <a:lnSpc>
                <a:spcPct val="110000"/>
              </a:lnSpc>
            </a:pPr>
            <a:r>
              <a:rPr lang="zh-CN" altLang="ru-RU" sz="2400" b="1" dirty="0">
                <a:ea typeface="仿宋" panose="02010609060101010101" pitchFamily="49" charset="-122"/>
              </a:rPr>
              <a:t>拉斯维加斯（</a:t>
            </a:r>
            <a:r>
              <a:rPr lang="ru-RU" altLang="zh-CN" sz="2400" b="1" dirty="0">
                <a:ea typeface="仿宋" panose="02010609060101010101" pitchFamily="49" charset="-122"/>
              </a:rPr>
              <a:t>Las Vegas</a:t>
            </a:r>
            <a:r>
              <a:rPr lang="zh-CN" altLang="ru-RU" sz="2400" b="1" dirty="0">
                <a:ea typeface="仿宋" panose="02010609060101010101" pitchFamily="49" charset="-122"/>
              </a:rPr>
              <a:t>）算法</a:t>
            </a:r>
          </a:p>
          <a:p>
            <a:pPr lvl="1" eaLnBrk="1" hangingPunct="1">
              <a:lnSpc>
                <a:spcPct val="110000"/>
              </a:lnSpc>
            </a:pPr>
            <a:r>
              <a:rPr lang="zh-CN" altLang="ru-RU" sz="2400" b="1" dirty="0">
                <a:ea typeface="仿宋" panose="02010609060101010101" pitchFamily="49" charset="-122"/>
              </a:rPr>
              <a:t>蒙特卡罗（</a:t>
            </a:r>
            <a:r>
              <a:rPr lang="ru-RU" altLang="zh-CN" sz="2400" b="1" dirty="0">
                <a:ea typeface="仿宋" panose="02010609060101010101" pitchFamily="49" charset="-122"/>
              </a:rPr>
              <a:t>Monte Carlo</a:t>
            </a:r>
            <a:r>
              <a:rPr lang="zh-CN" altLang="ru-RU" sz="2400" b="1" dirty="0">
                <a:ea typeface="仿宋" panose="02010609060101010101" pitchFamily="49" charset="-122"/>
              </a:rPr>
              <a:t>）算法</a:t>
            </a:r>
          </a:p>
          <a:p>
            <a:pPr lvl="1" eaLnBrk="1" hangingPunct="1">
              <a:lnSpc>
                <a:spcPct val="110000"/>
              </a:lnSpc>
            </a:pPr>
            <a:r>
              <a:rPr lang="zh-CN" altLang="ru-RU" sz="2400" b="1" dirty="0">
                <a:ea typeface="仿宋" panose="02010609060101010101" pitchFamily="49" charset="-122"/>
              </a:rPr>
              <a:t>舍伍德（</a:t>
            </a:r>
            <a:r>
              <a:rPr lang="ru-RU" altLang="zh-CN" sz="2400" b="1" dirty="0">
                <a:ea typeface="仿宋" panose="02010609060101010101" pitchFamily="49" charset="-122"/>
              </a:rPr>
              <a:t>Sherwood</a:t>
            </a:r>
            <a:r>
              <a:rPr lang="zh-CN" altLang="ru-RU" sz="2400" b="1" dirty="0">
                <a:ea typeface="仿宋" panose="02010609060101010101" pitchFamily="49" charset="-122"/>
              </a:rPr>
              <a:t>）算法</a:t>
            </a:r>
          </a:p>
          <a:p>
            <a:pPr eaLnBrk="1" hangingPunct="1">
              <a:lnSpc>
                <a:spcPct val="110000"/>
              </a:lnSpc>
            </a:pPr>
            <a:endParaRPr lang="ru-RU" altLang="zh-CN" sz="2400" b="1" dirty="0">
              <a:ea typeface="仿宋" panose="02010609060101010101" pitchFamily="49" charset="-122"/>
            </a:endParaRPr>
          </a:p>
        </p:txBody>
      </p:sp>
      <p:sp>
        <p:nvSpPr>
          <p:cNvPr id="6" name="矩形 5">
            <a:extLst>
              <a:ext uri="{FF2B5EF4-FFF2-40B4-BE49-F238E27FC236}">
                <a16:creationId xmlns:a16="http://schemas.microsoft.com/office/drawing/2014/main" id="{93FFD5E9-5081-4100-8FE0-19AA4928C88F}"/>
              </a:ext>
            </a:extLst>
          </p:cNvPr>
          <p:cNvSpPr/>
          <p:nvPr/>
        </p:nvSpPr>
        <p:spPr>
          <a:xfrm>
            <a:off x="164014" y="89332"/>
            <a:ext cx="8280920" cy="505972"/>
          </a:xfrm>
          <a:prstGeom prst="rect">
            <a:avLst/>
          </a:prstGeom>
        </p:spPr>
        <p:txBody>
          <a:bodyPr wrap="square">
            <a:spAutoFit/>
          </a:bodyPr>
          <a:lstStyle/>
          <a:p>
            <a:pPr algn="just" eaLnBrk="0" hangingPunct="0">
              <a:lnSpc>
                <a:spcPct val="120000"/>
              </a:lnSpc>
              <a:spcBef>
                <a:spcPts val="1000"/>
              </a:spcBef>
              <a:buClr>
                <a:srgbClr val="C00000"/>
              </a:buClr>
            </a:pPr>
            <a:r>
              <a:rPr lang="en-US" altLang="zh-CN"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1.3  </a:t>
            </a:r>
            <a:r>
              <a:rPr lang="zh-CN" altLang="en-US"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  </a:t>
            </a:r>
            <a:r>
              <a:rPr lang="zh-CN" altLang="en-US" sz="2400" b="1" dirty="0">
                <a:solidFill>
                  <a:schemeClr val="accent1"/>
                </a:solidFill>
                <a:effectLst>
                  <a:outerShdw blurRad="38100" dist="25400" dir="5400000" algn="ctr" rotWithShape="0">
                    <a:srgbClr val="6E747A">
                      <a:alpha val="43000"/>
                    </a:srgbClr>
                  </a:outerShdw>
                </a:effectLst>
                <a:ea typeface="黑体" panose="02010609060101010101" pitchFamily="2" charset="-122"/>
                <a:cs typeface="Times New Roman" panose="02020603050405020304" pitchFamily="18" charset="0"/>
              </a:rPr>
              <a:t>随机算法的类型</a:t>
            </a:r>
            <a:endParaRPr lang="zh-CN" altLang="en-US"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endParaRPr>
          </a:p>
        </p:txBody>
      </p:sp>
    </p:spTree>
    <p:extLst>
      <p:ext uri="{BB962C8B-B14F-4D97-AF65-F5344CB8AC3E}">
        <p14:creationId xmlns:p14="http://schemas.microsoft.com/office/powerpoint/2010/main" val="4070557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childTnLst>
                                    <p:set>
                                      <p:cBhvr additive="base">
                                        <p:cTn id="6" dur="1" fill="hold">
                                          <p:stCondLst>
                                            <p:cond delay="0"/>
                                          </p:stCondLst>
                                        </p:cTn>
                                        <p:tgtEl>
                                          <p:spTgt spid="29">
                                            <p:txEl>
                                              <p:pRg st="1" end="1"/>
                                            </p:txEl>
                                          </p:spTgt>
                                        </p:tgtEl>
                                        <p:attrNameLst>
                                          <p:attrName>style.visibility</p:attrName>
                                        </p:attrNameLst>
                                      </p:cBhvr>
                                      <p:to>
                                        <p:strVal val="visible"/>
                                      </p:to>
                                    </p:set>
                                    <p:animEffect transition="in" filter="blinds(horizontal)">
                                      <p:cBhvr additive="base">
                                        <p:cTn id="7" dur="500"/>
                                        <p:tgtEl>
                                          <p:spTgt spid="29">
                                            <p:txEl>
                                              <p:pRg st="1" end="1"/>
                                            </p:txEl>
                                          </p:spTgt>
                                        </p:tgtEl>
                                      </p:cBhvr>
                                    </p:animEffect>
                                  </p:childTnLst>
                                </p:cTn>
                              </p:par>
                              <p:par>
                                <p:cTn id="8" presetID="3" presetClass="entr" presetSubtype="10" fill="hold" nodeType="withEffect">
                                  <p:childTnLst>
                                    <p:set>
                                      <p:cBhvr additive="base">
                                        <p:cTn id="9" dur="1" fill="hold">
                                          <p:stCondLst>
                                            <p:cond delay="0"/>
                                          </p:stCondLst>
                                        </p:cTn>
                                        <p:tgtEl>
                                          <p:spTgt spid="29">
                                            <p:txEl>
                                              <p:pRg st="3" end="3"/>
                                            </p:txEl>
                                          </p:spTgt>
                                        </p:tgtEl>
                                        <p:attrNameLst>
                                          <p:attrName>style.visibility</p:attrName>
                                        </p:attrNameLst>
                                      </p:cBhvr>
                                      <p:to>
                                        <p:strVal val="visible"/>
                                      </p:to>
                                    </p:set>
                                    <p:animEffect transition="in" filter="blinds(horizontal)">
                                      <p:cBhvr additive="base">
                                        <p:cTn id="10" dur="500"/>
                                        <p:tgtEl>
                                          <p:spTgt spid="29">
                                            <p:txEl>
                                              <p:pRg st="3" end="3"/>
                                            </p:txEl>
                                          </p:spTgt>
                                        </p:tgtEl>
                                      </p:cBhvr>
                                    </p:animEffect>
                                  </p:childTnLst>
                                </p:cTn>
                              </p:par>
                              <p:par>
                                <p:cTn id="11" presetID="3" presetClass="entr" presetSubtype="10" fill="hold" nodeType="withEffect">
                                  <p:childTnLst>
                                    <p:set>
                                      <p:cBhvr additive="base">
                                        <p:cTn id="12" dur="1" fill="hold">
                                          <p:stCondLst>
                                            <p:cond delay="0"/>
                                          </p:stCondLst>
                                        </p:cTn>
                                        <p:tgtEl>
                                          <p:spTgt spid="29">
                                            <p:txEl>
                                              <p:pRg st="4" end="4"/>
                                            </p:txEl>
                                          </p:spTgt>
                                        </p:tgtEl>
                                        <p:attrNameLst>
                                          <p:attrName>style.visibility</p:attrName>
                                        </p:attrNameLst>
                                      </p:cBhvr>
                                      <p:to>
                                        <p:strVal val="visible"/>
                                      </p:to>
                                    </p:set>
                                    <p:animEffect transition="in" filter="blinds(horizontal)">
                                      <p:cBhvr additive="base">
                                        <p:cTn id="13" dur="500"/>
                                        <p:tgtEl>
                                          <p:spTgt spid="29">
                                            <p:txEl>
                                              <p:pRg st="4" end="4"/>
                                            </p:txEl>
                                          </p:spTgt>
                                        </p:tgtEl>
                                      </p:cBhvr>
                                    </p:animEffect>
                                  </p:childTnLst>
                                </p:cTn>
                              </p:par>
                              <p:par>
                                <p:cTn id="14" presetID="3" presetClass="entr" presetSubtype="10" fill="hold" nodeType="withEffect">
                                  <p:childTnLst>
                                    <p:set>
                                      <p:cBhvr additive="base">
                                        <p:cTn id="15" dur="1" fill="hold">
                                          <p:stCondLst>
                                            <p:cond delay="0"/>
                                          </p:stCondLst>
                                        </p:cTn>
                                        <p:tgtEl>
                                          <p:spTgt spid="29">
                                            <p:txEl>
                                              <p:pRg st="5" end="5"/>
                                            </p:txEl>
                                          </p:spTgt>
                                        </p:tgtEl>
                                        <p:attrNameLst>
                                          <p:attrName>style.visibility</p:attrName>
                                        </p:attrNameLst>
                                      </p:cBhvr>
                                      <p:to>
                                        <p:strVal val="visible"/>
                                      </p:to>
                                    </p:set>
                                    <p:animEffect transition="in" filter="blinds(horizontal)">
                                      <p:cBhvr additive="base">
                                        <p:cTn id="16" dur="500"/>
                                        <p:tgtEl>
                                          <p:spTgt spid="29">
                                            <p:txEl>
                                              <p:pRg st="5" end="5"/>
                                            </p:txEl>
                                          </p:spTgt>
                                        </p:tgtEl>
                                      </p:cBhvr>
                                    </p:animEffect>
                                  </p:childTnLst>
                                </p:cTn>
                              </p:par>
                              <p:par>
                                <p:cTn id="17" presetID="3" presetClass="entr" presetSubtype="10" fill="hold" nodeType="withEffect">
                                  <p:childTnLst>
                                    <p:set>
                                      <p:cBhvr additive="base">
                                        <p:cTn id="18" dur="1" fill="hold">
                                          <p:stCondLst>
                                            <p:cond delay="0"/>
                                          </p:stCondLst>
                                        </p:cTn>
                                        <p:tgtEl>
                                          <p:spTgt spid="29">
                                            <p:txEl>
                                              <p:pRg st="6" end="6"/>
                                            </p:txEl>
                                          </p:spTgt>
                                        </p:tgtEl>
                                        <p:attrNameLst>
                                          <p:attrName>style.visibility</p:attrName>
                                        </p:attrNameLst>
                                      </p:cBhvr>
                                      <p:to>
                                        <p:strVal val="visible"/>
                                      </p:to>
                                    </p:set>
                                    <p:animEffect transition="in" filter="blinds(horizontal)">
                                      <p:cBhvr additive="base">
                                        <p:cTn id="19" dur="500"/>
                                        <p:tgtEl>
                                          <p:spTgt spid="2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8EF21C-A08E-41C7-B228-175CDB3E0F26}"/>
              </a:ext>
            </a:extLst>
          </p:cNvPr>
          <p:cNvSpPr>
            <a:spLocks noChangeArrowheads="1"/>
          </p:cNvSpPr>
          <p:nvPr/>
        </p:nvSpPr>
        <p:spPr bwMode="auto">
          <a:xfrm>
            <a:off x="2540" y="630195"/>
            <a:ext cx="12189460" cy="80370"/>
          </a:xfrm>
          <a:prstGeom prst="rect">
            <a:avLst/>
          </a:prstGeom>
          <a:solidFill>
            <a:srgbClr val="0070C0"/>
          </a:solidFill>
          <a:ln w="3175">
            <a:solidFill>
              <a:schemeClr val="bg1"/>
            </a:solidFill>
            <a:miter lim="800000"/>
          </a:ln>
        </p:spPr>
        <p:txBody>
          <a:bodyPr anchor="ctr"/>
          <a:lstStyle/>
          <a:p>
            <a:pPr algn="ctr">
              <a:buClr>
                <a:srgbClr val="000000"/>
              </a:buClr>
              <a:buSzPct val="100000"/>
            </a:pPr>
            <a:endParaRPr lang="en-US" altLang="zh-CN" sz="3600" b="1" dirty="0">
              <a:solidFill>
                <a:schemeClr val="bg1"/>
              </a:solidFill>
              <a:latin typeface="+mn-lt"/>
              <a:ea typeface="黑体" panose="02010609060101010101" pitchFamily="2" charset="-122"/>
              <a:sym typeface="Webdings" panose="05030102010509060703" pitchFamily="18" charset="2"/>
            </a:endParaRPr>
          </a:p>
        </p:txBody>
      </p:sp>
      <p:sp>
        <p:nvSpPr>
          <p:cNvPr id="5" name="矩形 4">
            <a:extLst>
              <a:ext uri="{FF2B5EF4-FFF2-40B4-BE49-F238E27FC236}">
                <a16:creationId xmlns:a16="http://schemas.microsoft.com/office/drawing/2014/main" id="{1C3FF2F1-48BE-4C39-BDE8-4A6429C52FD1}"/>
              </a:ext>
            </a:extLst>
          </p:cNvPr>
          <p:cNvSpPr/>
          <p:nvPr/>
        </p:nvSpPr>
        <p:spPr>
          <a:xfrm>
            <a:off x="164014" y="89332"/>
            <a:ext cx="8280920" cy="505972"/>
          </a:xfrm>
          <a:prstGeom prst="rect">
            <a:avLst/>
          </a:prstGeom>
        </p:spPr>
        <p:txBody>
          <a:bodyPr wrap="square">
            <a:spAutoFit/>
          </a:bodyPr>
          <a:lstStyle/>
          <a:p>
            <a:pPr algn="just" eaLnBrk="0" hangingPunct="0">
              <a:lnSpc>
                <a:spcPct val="120000"/>
              </a:lnSpc>
              <a:spcBef>
                <a:spcPts val="1000"/>
              </a:spcBef>
              <a:buClr>
                <a:srgbClr val="C00000"/>
              </a:buClr>
            </a:pPr>
            <a:r>
              <a:rPr lang="en-US" altLang="zh-CN"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1.3    </a:t>
            </a:r>
            <a:r>
              <a:rPr lang="zh-CN" altLang="en-US"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数值概率算法</a:t>
            </a:r>
          </a:p>
        </p:txBody>
      </p:sp>
      <p:sp>
        <p:nvSpPr>
          <p:cNvPr id="6" name="Rectangle 17">
            <a:extLst>
              <a:ext uri="{FF2B5EF4-FFF2-40B4-BE49-F238E27FC236}">
                <a16:creationId xmlns:a16="http://schemas.microsoft.com/office/drawing/2014/main" id="{6F23190C-3DA0-418E-8E41-F4056C3839C8}"/>
              </a:ext>
            </a:extLst>
          </p:cNvPr>
          <p:cNvSpPr>
            <a:spLocks noChangeArrowheads="1"/>
          </p:cNvSpPr>
          <p:nvPr/>
        </p:nvSpPr>
        <p:spPr bwMode="auto">
          <a:xfrm>
            <a:off x="568411" y="1212799"/>
            <a:ext cx="10836876" cy="2221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buSzPct val="100000"/>
              <a:defRPr>
                <a:solidFill>
                  <a:schemeClr val="tx1"/>
                </a:solidFill>
                <a:latin typeface="Arial" panose="020B0604020202020204" pitchFamily="34" charset="0"/>
                <a:ea typeface="宋体" panose="02010600030101010101" pitchFamily="2" charset="-122"/>
              </a:defRPr>
            </a:lvl1pPr>
            <a:lvl2pPr marL="742950" indent="-285750">
              <a:buSzPct val="100000"/>
              <a:defRPr>
                <a:solidFill>
                  <a:schemeClr val="tx1"/>
                </a:solidFill>
                <a:latin typeface="Arial" panose="020B0604020202020204" pitchFamily="34" charset="0"/>
                <a:ea typeface="宋体" panose="02010600030101010101" pitchFamily="2" charset="-122"/>
              </a:defRPr>
            </a:lvl2pPr>
            <a:lvl3pPr marL="1143000" indent="-228600">
              <a:buSzPct val="100000"/>
              <a:defRPr>
                <a:solidFill>
                  <a:schemeClr val="tx1"/>
                </a:solidFill>
                <a:latin typeface="Arial" panose="020B0604020202020204" pitchFamily="34" charset="0"/>
                <a:ea typeface="宋体" panose="02010600030101010101" pitchFamily="2" charset="-122"/>
              </a:defRPr>
            </a:lvl3pPr>
            <a:lvl4pPr marL="1600200" indent="-228600">
              <a:buSzPct val="100000"/>
              <a:defRPr>
                <a:solidFill>
                  <a:schemeClr val="tx1"/>
                </a:solidFill>
                <a:latin typeface="Arial" panose="020B0604020202020204" pitchFamily="34" charset="0"/>
                <a:ea typeface="宋体" panose="02010600030101010101" pitchFamily="2" charset="-122"/>
              </a:defRPr>
            </a:lvl4pPr>
            <a:lvl5pPr marL="2057400" indent="-228600">
              <a:buSzPct val="100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buFontTx/>
              <a:buChar char="•"/>
            </a:pPr>
            <a:r>
              <a:rPr lang="zh-CN" altLang="ru-RU" sz="2200" b="1" dirty="0">
                <a:solidFill>
                  <a:srgbClr val="FF0000"/>
                </a:solidFill>
                <a:ea typeface="仿宋" panose="02010609060101010101" pitchFamily="49" charset="-122"/>
              </a:rPr>
              <a:t>数值概率算法</a:t>
            </a:r>
            <a:r>
              <a:rPr lang="zh-CN" altLang="en-US" sz="2200" b="1" dirty="0">
                <a:solidFill>
                  <a:srgbClr val="FF0000"/>
                </a:solidFill>
                <a:ea typeface="仿宋" panose="02010609060101010101" pitchFamily="49" charset="-122"/>
              </a:rPr>
              <a:t>：</a:t>
            </a:r>
            <a:r>
              <a:rPr lang="zh-CN" altLang="ru-RU" sz="2200" b="1" dirty="0">
                <a:ea typeface="仿宋" panose="02010609060101010101" pitchFamily="49" charset="-122"/>
              </a:rPr>
              <a:t>常用于数值问题的求解。将一个问题的计算与</a:t>
            </a:r>
            <a:r>
              <a:rPr lang="zh-CN" altLang="ru-RU" sz="2200" b="1" dirty="0">
                <a:solidFill>
                  <a:srgbClr val="00B0F0"/>
                </a:solidFill>
                <a:ea typeface="仿宋" panose="02010609060101010101" pitchFamily="49" charset="-122"/>
              </a:rPr>
              <a:t>某个概率分布已经确定</a:t>
            </a:r>
            <a:r>
              <a:rPr lang="zh-CN" altLang="ru-RU" sz="2200" b="1" dirty="0">
                <a:ea typeface="仿宋" panose="02010609060101010101" pitchFamily="49" charset="-122"/>
              </a:rPr>
              <a:t>的事件联系起来，求问题的近似解。这类算法所得到的往往是</a:t>
            </a:r>
            <a:r>
              <a:rPr lang="zh-CN" altLang="ru-RU" sz="2200" b="1" dirty="0">
                <a:solidFill>
                  <a:srgbClr val="00B0F0"/>
                </a:solidFill>
                <a:ea typeface="仿宋" panose="02010609060101010101" pitchFamily="49" charset="-122"/>
              </a:rPr>
              <a:t>近似解</a:t>
            </a:r>
            <a:r>
              <a:rPr lang="zh-CN" altLang="ru-RU" sz="2200" b="1" dirty="0">
                <a:ea typeface="仿宋" panose="02010609060101010101" pitchFamily="49" charset="-122"/>
              </a:rPr>
              <a:t>，且近似解的精度随计算时间的增加而不断提高。在许多情况下，要计算出问题的精确解是不可能或没有必要的，因此可以用数值随机化算法得到相当满意的解。</a:t>
            </a:r>
          </a:p>
          <a:p>
            <a:pPr eaLnBrk="1" hangingPunct="1">
              <a:lnSpc>
                <a:spcPct val="120000"/>
              </a:lnSpc>
            </a:pPr>
            <a:endParaRPr lang="ru-RU" altLang="zh-CN" sz="2200" dirty="0">
              <a:ea typeface="仿宋" panose="02010609060101010101" pitchFamily="49" charset="-122"/>
            </a:endParaRPr>
          </a:p>
        </p:txBody>
      </p:sp>
      <p:sp>
        <p:nvSpPr>
          <p:cNvPr id="8" name="文本框 7">
            <a:extLst>
              <a:ext uri="{FF2B5EF4-FFF2-40B4-BE49-F238E27FC236}">
                <a16:creationId xmlns:a16="http://schemas.microsoft.com/office/drawing/2014/main" id="{BF85F910-4EC6-450D-94C8-733236378CAD}"/>
              </a:ext>
            </a:extLst>
          </p:cNvPr>
          <p:cNvSpPr txBox="1"/>
          <p:nvPr/>
        </p:nvSpPr>
        <p:spPr>
          <a:xfrm>
            <a:off x="753145" y="3516856"/>
            <a:ext cx="10000199" cy="2245102"/>
          </a:xfrm>
          <a:prstGeom prst="rect">
            <a:avLst/>
          </a:prstGeom>
          <a:noFill/>
        </p:spPr>
        <p:txBody>
          <a:bodyPr wrap="square">
            <a:spAutoFit/>
          </a:bodyPr>
          <a:lstStyle/>
          <a:p>
            <a:pPr>
              <a:lnSpc>
                <a:spcPct val="150000"/>
              </a:lnSpc>
            </a:pPr>
            <a:r>
              <a:rPr lang="zh-CN" altLang="en-US" sz="2400" b="1" dirty="0">
                <a:solidFill>
                  <a:srgbClr val="7030A0"/>
                </a:solidFill>
                <a:ea typeface="仿宋" panose="02010609060101010101" pitchFamily="49" charset="-122"/>
              </a:rPr>
              <a:t>适用例子：</a:t>
            </a:r>
            <a:endParaRPr lang="en-US" altLang="zh-CN" sz="2400" b="1" dirty="0">
              <a:solidFill>
                <a:prstClr val="black"/>
              </a:solidFill>
              <a:ea typeface="仿宋" panose="02010609060101010101" pitchFamily="49" charset="-122"/>
            </a:endParaRPr>
          </a:p>
          <a:p>
            <a:pPr marL="342900" indent="-342900">
              <a:lnSpc>
                <a:spcPct val="150000"/>
              </a:lnSpc>
              <a:buFont typeface="Wingdings" panose="05000000000000000000" pitchFamily="2" charset="2"/>
              <a:buChar char="Ø"/>
            </a:pPr>
            <a:r>
              <a:rPr lang="zh-CN" altLang="en-US" sz="2400" b="1" dirty="0">
                <a:solidFill>
                  <a:prstClr val="black"/>
                </a:solidFill>
                <a:ea typeface="仿宋" panose="02010609060101010101" pitchFamily="49" charset="-122"/>
              </a:rPr>
              <a:t>用随机投点法计算</a:t>
            </a:r>
            <a:r>
              <a:rPr lang="en-US" altLang="zh-CN" sz="2400" b="1" dirty="0">
                <a:solidFill>
                  <a:prstClr val="black"/>
                </a:solidFill>
                <a:ea typeface="仿宋" panose="02010609060101010101" pitchFamily="49" charset="-122"/>
              </a:rPr>
              <a:t>π</a:t>
            </a:r>
            <a:r>
              <a:rPr lang="zh-CN" altLang="en-US" sz="2400" b="1" dirty="0">
                <a:solidFill>
                  <a:prstClr val="black"/>
                </a:solidFill>
                <a:ea typeface="仿宋" panose="02010609060101010101" pitchFamily="49" charset="-122"/>
              </a:rPr>
              <a:t>值</a:t>
            </a:r>
            <a:endParaRPr lang="en-US" altLang="zh-CN" sz="2400" b="1" dirty="0">
              <a:solidFill>
                <a:prstClr val="black"/>
              </a:solidFill>
              <a:ea typeface="仿宋" panose="02010609060101010101" pitchFamily="49" charset="-122"/>
            </a:endParaRPr>
          </a:p>
          <a:p>
            <a:pPr marL="342900" indent="-342900">
              <a:lnSpc>
                <a:spcPct val="150000"/>
              </a:lnSpc>
              <a:buFont typeface="Wingdings" panose="05000000000000000000" pitchFamily="2" charset="2"/>
              <a:buChar char="Ø"/>
            </a:pPr>
            <a:r>
              <a:rPr lang="zh-CN" altLang="en-US" sz="2400" b="1" dirty="0">
                <a:ea typeface="仿宋" panose="02010609060101010101" pitchFamily="49" charset="-122"/>
              </a:rPr>
              <a:t>用随机投点法计算定积分</a:t>
            </a:r>
            <a:endParaRPr lang="en-US" altLang="zh-CN" sz="2400" b="1" dirty="0">
              <a:ea typeface="仿宋" panose="02010609060101010101" pitchFamily="49" charset="-122"/>
            </a:endParaRPr>
          </a:p>
          <a:p>
            <a:pPr marL="342900" indent="-342900">
              <a:lnSpc>
                <a:spcPct val="150000"/>
              </a:lnSpc>
              <a:buFont typeface="Wingdings" panose="05000000000000000000" pitchFamily="2" charset="2"/>
              <a:buChar char="Ø"/>
            </a:pPr>
            <a:r>
              <a:rPr lang="zh-CN" altLang="ru-RU" sz="2400" b="1" dirty="0">
                <a:ea typeface="仿宋" panose="02010609060101010101" pitchFamily="49" charset="-122"/>
              </a:rPr>
              <a:t>用平均值法计算定积分</a:t>
            </a:r>
            <a:endParaRPr lang="en-US" altLang="zh-CN" sz="2400" b="1" dirty="0">
              <a:solidFill>
                <a:prstClr val="black"/>
              </a:solidFill>
              <a:ea typeface="仿宋" panose="02010609060101010101" pitchFamily="49" charset="-122"/>
            </a:endParaRPr>
          </a:p>
        </p:txBody>
      </p:sp>
    </p:spTree>
    <p:extLst>
      <p:ext uri="{BB962C8B-B14F-4D97-AF65-F5344CB8AC3E}">
        <p14:creationId xmlns:p14="http://schemas.microsoft.com/office/powerpoint/2010/main" val="1118559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childTnLst>
                                    <p:set>
                                      <p:cBhvr additive="base">
                                        <p:cTn id="6" dur="1" fill="hold">
                                          <p:stCondLst>
                                            <p:cond delay="0"/>
                                          </p:stCondLst>
                                        </p:cTn>
                                        <p:tgtEl>
                                          <p:spTgt spid="6">
                                            <p:txEl>
                                              <p:pRg st="0" end="0"/>
                                            </p:txEl>
                                          </p:spTgt>
                                        </p:tgtEl>
                                        <p:attrNameLst>
                                          <p:attrName>style.visibility</p:attrName>
                                        </p:attrNameLst>
                                      </p:cBhvr>
                                      <p:to>
                                        <p:strVal val="visible"/>
                                      </p:to>
                                    </p:set>
                                    <p:animEffect transition="in" filter="blinds(horizontal)">
                                      <p:cBhvr additive="base">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8EF21C-A08E-41C7-B228-175CDB3E0F26}"/>
              </a:ext>
            </a:extLst>
          </p:cNvPr>
          <p:cNvSpPr>
            <a:spLocks noChangeArrowheads="1"/>
          </p:cNvSpPr>
          <p:nvPr/>
        </p:nvSpPr>
        <p:spPr bwMode="auto">
          <a:xfrm>
            <a:off x="2540" y="630195"/>
            <a:ext cx="12189460" cy="80370"/>
          </a:xfrm>
          <a:prstGeom prst="rect">
            <a:avLst/>
          </a:prstGeom>
          <a:solidFill>
            <a:srgbClr val="0070C0"/>
          </a:solidFill>
          <a:ln w="3175">
            <a:solidFill>
              <a:schemeClr val="bg1"/>
            </a:solidFill>
            <a:miter lim="800000"/>
          </a:ln>
        </p:spPr>
        <p:txBody>
          <a:bodyPr anchor="ctr"/>
          <a:lstStyle/>
          <a:p>
            <a:pPr algn="ctr">
              <a:buClr>
                <a:srgbClr val="000000"/>
              </a:buClr>
              <a:buSzPct val="100000"/>
            </a:pPr>
            <a:endParaRPr lang="en-US" altLang="zh-CN" sz="3600" b="1" dirty="0">
              <a:solidFill>
                <a:schemeClr val="bg1"/>
              </a:solidFill>
              <a:latin typeface="+mn-lt"/>
              <a:ea typeface="黑体" panose="02010609060101010101" pitchFamily="2" charset="-122"/>
              <a:sym typeface="Webdings" panose="05030102010509060703" pitchFamily="18" charset="2"/>
            </a:endParaRPr>
          </a:p>
        </p:txBody>
      </p:sp>
      <p:grpSp>
        <p:nvGrpSpPr>
          <p:cNvPr id="9" name="组合 8">
            <a:extLst>
              <a:ext uri="{FF2B5EF4-FFF2-40B4-BE49-F238E27FC236}">
                <a16:creationId xmlns:a16="http://schemas.microsoft.com/office/drawing/2014/main" id="{1F61006E-403D-4174-B9BA-0A769D1F2A70}"/>
              </a:ext>
            </a:extLst>
          </p:cNvPr>
          <p:cNvGrpSpPr/>
          <p:nvPr/>
        </p:nvGrpSpPr>
        <p:grpSpPr>
          <a:xfrm>
            <a:off x="801688" y="1974012"/>
            <a:ext cx="4114800" cy="1676400"/>
            <a:chOff x="457200" y="1828800"/>
            <a:chExt cx="4114800" cy="1676400"/>
          </a:xfrm>
        </p:grpSpPr>
        <p:sp>
          <p:nvSpPr>
            <p:cNvPr id="10" name="Rectangle 5">
              <a:extLst>
                <a:ext uri="{FF2B5EF4-FFF2-40B4-BE49-F238E27FC236}">
                  <a16:creationId xmlns:a16="http://schemas.microsoft.com/office/drawing/2014/main" id="{B342AAB4-99AD-47CF-9965-C205D55475B0}"/>
                </a:ext>
              </a:extLst>
            </p:cNvPr>
            <p:cNvSpPr>
              <a:spLocks noChangeArrowheads="1"/>
            </p:cNvSpPr>
            <p:nvPr/>
          </p:nvSpPr>
          <p:spPr bwMode="auto">
            <a:xfrm>
              <a:off x="2895600" y="1905000"/>
              <a:ext cx="1676400" cy="1600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 name="Oval 4">
              <a:extLst>
                <a:ext uri="{FF2B5EF4-FFF2-40B4-BE49-F238E27FC236}">
                  <a16:creationId xmlns:a16="http://schemas.microsoft.com/office/drawing/2014/main" id="{383F092D-0AA6-477E-98DF-EA7985CA5A1C}"/>
                </a:ext>
              </a:extLst>
            </p:cNvPr>
            <p:cNvSpPr>
              <a:spLocks noChangeArrowheads="1"/>
            </p:cNvSpPr>
            <p:nvPr/>
          </p:nvSpPr>
          <p:spPr bwMode="auto">
            <a:xfrm>
              <a:off x="2895600" y="1905000"/>
              <a:ext cx="1676400" cy="1600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 name="Line 6">
              <a:extLst>
                <a:ext uri="{FF2B5EF4-FFF2-40B4-BE49-F238E27FC236}">
                  <a16:creationId xmlns:a16="http://schemas.microsoft.com/office/drawing/2014/main" id="{50F5184F-99BA-40EA-A897-8A8959108847}"/>
                </a:ext>
              </a:extLst>
            </p:cNvPr>
            <p:cNvSpPr>
              <a:spLocks noChangeShapeType="1"/>
            </p:cNvSpPr>
            <p:nvPr/>
          </p:nvSpPr>
          <p:spPr bwMode="auto">
            <a:xfrm>
              <a:off x="3733800" y="2705100"/>
              <a:ext cx="838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Freeform 7">
              <a:extLst>
                <a:ext uri="{FF2B5EF4-FFF2-40B4-BE49-F238E27FC236}">
                  <a16:creationId xmlns:a16="http://schemas.microsoft.com/office/drawing/2014/main" id="{98F20FB1-28B6-440E-8028-9C7161CBF021}"/>
                </a:ext>
              </a:extLst>
            </p:cNvPr>
            <p:cNvSpPr>
              <a:spLocks/>
            </p:cNvSpPr>
            <p:nvPr/>
          </p:nvSpPr>
          <p:spPr bwMode="auto">
            <a:xfrm>
              <a:off x="3733800" y="1905000"/>
              <a:ext cx="1588" cy="803275"/>
            </a:xfrm>
            <a:custGeom>
              <a:avLst/>
              <a:gdLst>
                <a:gd name="T0" fmla="*/ 0 w 1"/>
                <a:gd name="T1" fmla="*/ 0 h 506"/>
                <a:gd name="T2" fmla="*/ 0 w 1"/>
                <a:gd name="T3" fmla="*/ 1275199063 h 506"/>
                <a:gd name="T4" fmla="*/ 0 60000 65536"/>
                <a:gd name="T5" fmla="*/ 0 60000 65536"/>
              </a:gdLst>
              <a:ahLst/>
              <a:cxnLst>
                <a:cxn ang="T4">
                  <a:pos x="T0" y="T1"/>
                </a:cxn>
                <a:cxn ang="T5">
                  <a:pos x="T2" y="T3"/>
                </a:cxn>
              </a:cxnLst>
              <a:rect l="0" t="0" r="r" b="b"/>
              <a:pathLst>
                <a:path w="1" h="506">
                  <a:moveTo>
                    <a:pt x="0" y="0"/>
                  </a:moveTo>
                  <a:lnTo>
                    <a:pt x="0" y="506"/>
                  </a:lnTo>
                </a:path>
              </a:pathLst>
            </a:custGeom>
            <a:noFill/>
            <a:ln w="9525">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Text Box 9">
              <a:extLst>
                <a:ext uri="{FF2B5EF4-FFF2-40B4-BE49-F238E27FC236}">
                  <a16:creationId xmlns:a16="http://schemas.microsoft.com/office/drawing/2014/main" id="{15366B0A-9789-425A-AB5C-8040D114467D}"/>
                </a:ext>
              </a:extLst>
            </p:cNvPr>
            <p:cNvSpPr txBox="1">
              <a:spLocks noChangeArrowheads="1"/>
            </p:cNvSpPr>
            <p:nvPr/>
          </p:nvSpPr>
          <p:spPr bwMode="auto">
            <a:xfrm>
              <a:off x="4010025" y="2405063"/>
              <a:ext cx="260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latin typeface="Times New Roman" panose="02020603050405020304" pitchFamily="18" charset="0"/>
                </a:rPr>
                <a:t>r</a:t>
              </a:r>
            </a:p>
          </p:txBody>
        </p:sp>
        <p:sp>
          <p:nvSpPr>
            <p:cNvPr id="15" name="Oval 10">
              <a:extLst>
                <a:ext uri="{FF2B5EF4-FFF2-40B4-BE49-F238E27FC236}">
                  <a16:creationId xmlns:a16="http://schemas.microsoft.com/office/drawing/2014/main" id="{015BC07F-91EA-49C0-BE9B-1019F8D14B08}"/>
                </a:ext>
              </a:extLst>
            </p:cNvPr>
            <p:cNvSpPr>
              <a:spLocks noChangeArrowheads="1"/>
            </p:cNvSpPr>
            <p:nvPr/>
          </p:nvSpPr>
          <p:spPr bwMode="auto">
            <a:xfrm>
              <a:off x="3200400" y="28956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 name="Oval 11">
              <a:extLst>
                <a:ext uri="{FF2B5EF4-FFF2-40B4-BE49-F238E27FC236}">
                  <a16:creationId xmlns:a16="http://schemas.microsoft.com/office/drawing/2014/main" id="{1F77564A-A343-4BF9-8F9D-D545B59BC31C}"/>
                </a:ext>
              </a:extLst>
            </p:cNvPr>
            <p:cNvSpPr>
              <a:spLocks noChangeArrowheads="1"/>
            </p:cNvSpPr>
            <p:nvPr/>
          </p:nvSpPr>
          <p:spPr bwMode="auto">
            <a:xfrm>
              <a:off x="3352800" y="28194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Oval 12">
              <a:extLst>
                <a:ext uri="{FF2B5EF4-FFF2-40B4-BE49-F238E27FC236}">
                  <a16:creationId xmlns:a16="http://schemas.microsoft.com/office/drawing/2014/main" id="{95055407-A494-43A2-B6A0-4F138DCBA58A}"/>
                </a:ext>
              </a:extLst>
            </p:cNvPr>
            <p:cNvSpPr>
              <a:spLocks noChangeArrowheads="1"/>
            </p:cNvSpPr>
            <p:nvPr/>
          </p:nvSpPr>
          <p:spPr bwMode="auto">
            <a:xfrm>
              <a:off x="3581400" y="29718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 name="Oval 13">
              <a:extLst>
                <a:ext uri="{FF2B5EF4-FFF2-40B4-BE49-F238E27FC236}">
                  <a16:creationId xmlns:a16="http://schemas.microsoft.com/office/drawing/2014/main" id="{72A72B20-0389-4F4C-A861-F7A13103AF95}"/>
                </a:ext>
              </a:extLst>
            </p:cNvPr>
            <p:cNvSpPr>
              <a:spLocks noChangeArrowheads="1"/>
            </p:cNvSpPr>
            <p:nvPr/>
          </p:nvSpPr>
          <p:spPr bwMode="auto">
            <a:xfrm>
              <a:off x="3733800" y="28194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 name="Oval 14">
              <a:extLst>
                <a:ext uri="{FF2B5EF4-FFF2-40B4-BE49-F238E27FC236}">
                  <a16:creationId xmlns:a16="http://schemas.microsoft.com/office/drawing/2014/main" id="{B6D9608F-185B-43EC-9AB6-7E713D9881ED}"/>
                </a:ext>
              </a:extLst>
            </p:cNvPr>
            <p:cNvSpPr>
              <a:spLocks noChangeArrowheads="1"/>
            </p:cNvSpPr>
            <p:nvPr/>
          </p:nvSpPr>
          <p:spPr bwMode="auto">
            <a:xfrm>
              <a:off x="3733800" y="31242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 name="Oval 15">
              <a:extLst>
                <a:ext uri="{FF2B5EF4-FFF2-40B4-BE49-F238E27FC236}">
                  <a16:creationId xmlns:a16="http://schemas.microsoft.com/office/drawing/2014/main" id="{BF950DE8-F368-4A22-AC6A-51B23F4453FD}"/>
                </a:ext>
              </a:extLst>
            </p:cNvPr>
            <p:cNvSpPr>
              <a:spLocks noChangeArrowheads="1"/>
            </p:cNvSpPr>
            <p:nvPr/>
          </p:nvSpPr>
          <p:spPr bwMode="auto">
            <a:xfrm>
              <a:off x="3886200" y="30480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 name="Oval 16">
              <a:extLst>
                <a:ext uri="{FF2B5EF4-FFF2-40B4-BE49-F238E27FC236}">
                  <a16:creationId xmlns:a16="http://schemas.microsoft.com/office/drawing/2014/main" id="{E43EE5CA-5798-4123-838C-67A67D71622F}"/>
                </a:ext>
              </a:extLst>
            </p:cNvPr>
            <p:cNvSpPr>
              <a:spLocks noChangeArrowheads="1"/>
            </p:cNvSpPr>
            <p:nvPr/>
          </p:nvSpPr>
          <p:spPr bwMode="auto">
            <a:xfrm>
              <a:off x="3886200" y="23622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 name="Oval 17">
              <a:extLst>
                <a:ext uri="{FF2B5EF4-FFF2-40B4-BE49-F238E27FC236}">
                  <a16:creationId xmlns:a16="http://schemas.microsoft.com/office/drawing/2014/main" id="{651470CA-E229-4C24-9B7C-76D27168E811}"/>
                </a:ext>
              </a:extLst>
            </p:cNvPr>
            <p:cNvSpPr>
              <a:spLocks noChangeArrowheads="1"/>
            </p:cNvSpPr>
            <p:nvPr/>
          </p:nvSpPr>
          <p:spPr bwMode="auto">
            <a:xfrm>
              <a:off x="4038600" y="22860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 name="Oval 18">
              <a:extLst>
                <a:ext uri="{FF2B5EF4-FFF2-40B4-BE49-F238E27FC236}">
                  <a16:creationId xmlns:a16="http://schemas.microsoft.com/office/drawing/2014/main" id="{11D8CCC5-FFD6-4829-857C-40D944BAAFF4}"/>
                </a:ext>
              </a:extLst>
            </p:cNvPr>
            <p:cNvSpPr>
              <a:spLocks noChangeArrowheads="1"/>
            </p:cNvSpPr>
            <p:nvPr/>
          </p:nvSpPr>
          <p:spPr bwMode="auto">
            <a:xfrm>
              <a:off x="4038600" y="20574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 name="Oval 19">
              <a:extLst>
                <a:ext uri="{FF2B5EF4-FFF2-40B4-BE49-F238E27FC236}">
                  <a16:creationId xmlns:a16="http://schemas.microsoft.com/office/drawing/2014/main" id="{7520B5D1-5A80-42AA-8D8D-5817B0F1D12F}"/>
                </a:ext>
              </a:extLst>
            </p:cNvPr>
            <p:cNvSpPr>
              <a:spLocks noChangeArrowheads="1"/>
            </p:cNvSpPr>
            <p:nvPr/>
          </p:nvSpPr>
          <p:spPr bwMode="auto">
            <a:xfrm>
              <a:off x="4191000" y="22098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 name="Oval 20">
              <a:extLst>
                <a:ext uri="{FF2B5EF4-FFF2-40B4-BE49-F238E27FC236}">
                  <a16:creationId xmlns:a16="http://schemas.microsoft.com/office/drawing/2014/main" id="{BC90CC88-5A12-451F-A0FA-5CDEB804BB0C}"/>
                </a:ext>
              </a:extLst>
            </p:cNvPr>
            <p:cNvSpPr>
              <a:spLocks noChangeArrowheads="1"/>
            </p:cNvSpPr>
            <p:nvPr/>
          </p:nvSpPr>
          <p:spPr bwMode="auto">
            <a:xfrm>
              <a:off x="4343400" y="1981200"/>
              <a:ext cx="76200" cy="76200"/>
            </a:xfrm>
            <a:prstGeom prst="ellipse">
              <a:avLst/>
            </a:prstGeom>
            <a:solidFill>
              <a:srgbClr val="F1212B"/>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 name="Oval 21">
              <a:extLst>
                <a:ext uri="{FF2B5EF4-FFF2-40B4-BE49-F238E27FC236}">
                  <a16:creationId xmlns:a16="http://schemas.microsoft.com/office/drawing/2014/main" id="{3A6CBBBA-9B66-4642-BC0B-54630966F66B}"/>
                </a:ext>
              </a:extLst>
            </p:cNvPr>
            <p:cNvSpPr>
              <a:spLocks noChangeArrowheads="1"/>
            </p:cNvSpPr>
            <p:nvPr/>
          </p:nvSpPr>
          <p:spPr bwMode="auto">
            <a:xfrm>
              <a:off x="4495800" y="2209800"/>
              <a:ext cx="76200" cy="76200"/>
            </a:xfrm>
            <a:prstGeom prst="ellipse">
              <a:avLst/>
            </a:prstGeom>
            <a:solidFill>
              <a:srgbClr val="F1212B"/>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 name="Oval 22">
              <a:extLst>
                <a:ext uri="{FF2B5EF4-FFF2-40B4-BE49-F238E27FC236}">
                  <a16:creationId xmlns:a16="http://schemas.microsoft.com/office/drawing/2014/main" id="{29414054-DC08-4DAC-9AFB-AB8AF2A41071}"/>
                </a:ext>
              </a:extLst>
            </p:cNvPr>
            <p:cNvSpPr>
              <a:spLocks noChangeArrowheads="1"/>
            </p:cNvSpPr>
            <p:nvPr/>
          </p:nvSpPr>
          <p:spPr bwMode="auto">
            <a:xfrm>
              <a:off x="4191000" y="28194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 name="Oval 23">
              <a:extLst>
                <a:ext uri="{FF2B5EF4-FFF2-40B4-BE49-F238E27FC236}">
                  <a16:creationId xmlns:a16="http://schemas.microsoft.com/office/drawing/2014/main" id="{80115529-FFE8-4ED9-9833-2185EC2BCB90}"/>
                </a:ext>
              </a:extLst>
            </p:cNvPr>
            <p:cNvSpPr>
              <a:spLocks noChangeArrowheads="1"/>
            </p:cNvSpPr>
            <p:nvPr/>
          </p:nvSpPr>
          <p:spPr bwMode="auto">
            <a:xfrm>
              <a:off x="4343400" y="3352800"/>
              <a:ext cx="76200" cy="76200"/>
            </a:xfrm>
            <a:prstGeom prst="ellipse">
              <a:avLst/>
            </a:prstGeom>
            <a:solidFill>
              <a:srgbClr val="F1212B"/>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 name="Oval 24">
              <a:extLst>
                <a:ext uri="{FF2B5EF4-FFF2-40B4-BE49-F238E27FC236}">
                  <a16:creationId xmlns:a16="http://schemas.microsoft.com/office/drawing/2014/main" id="{BAFE2D65-44B2-4E5D-85F9-5E0CFDC39039}"/>
                </a:ext>
              </a:extLst>
            </p:cNvPr>
            <p:cNvSpPr>
              <a:spLocks noChangeArrowheads="1"/>
            </p:cNvSpPr>
            <p:nvPr/>
          </p:nvSpPr>
          <p:spPr bwMode="auto">
            <a:xfrm>
              <a:off x="4438650" y="3209925"/>
              <a:ext cx="76200" cy="76200"/>
            </a:xfrm>
            <a:prstGeom prst="ellipse">
              <a:avLst/>
            </a:prstGeom>
            <a:solidFill>
              <a:srgbClr val="F1212B"/>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 name="Oval 25">
              <a:extLst>
                <a:ext uri="{FF2B5EF4-FFF2-40B4-BE49-F238E27FC236}">
                  <a16:creationId xmlns:a16="http://schemas.microsoft.com/office/drawing/2014/main" id="{8166B6CC-DCB4-4F69-ABA3-09BC30011B32}"/>
                </a:ext>
              </a:extLst>
            </p:cNvPr>
            <p:cNvSpPr>
              <a:spLocks noChangeArrowheads="1"/>
            </p:cNvSpPr>
            <p:nvPr/>
          </p:nvSpPr>
          <p:spPr bwMode="auto">
            <a:xfrm>
              <a:off x="3200400" y="23622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 name="Oval 26">
              <a:extLst>
                <a:ext uri="{FF2B5EF4-FFF2-40B4-BE49-F238E27FC236}">
                  <a16:creationId xmlns:a16="http://schemas.microsoft.com/office/drawing/2014/main" id="{272E672E-197D-4DAB-886B-0A5441C535B6}"/>
                </a:ext>
              </a:extLst>
            </p:cNvPr>
            <p:cNvSpPr>
              <a:spLocks noChangeArrowheads="1"/>
            </p:cNvSpPr>
            <p:nvPr/>
          </p:nvSpPr>
          <p:spPr bwMode="auto">
            <a:xfrm>
              <a:off x="3352800" y="22860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 name="Oval 27">
              <a:extLst>
                <a:ext uri="{FF2B5EF4-FFF2-40B4-BE49-F238E27FC236}">
                  <a16:creationId xmlns:a16="http://schemas.microsoft.com/office/drawing/2014/main" id="{B2083BA9-5DFB-4595-9414-59A8AD542020}"/>
                </a:ext>
              </a:extLst>
            </p:cNvPr>
            <p:cNvSpPr>
              <a:spLocks noChangeArrowheads="1"/>
            </p:cNvSpPr>
            <p:nvPr/>
          </p:nvSpPr>
          <p:spPr bwMode="auto">
            <a:xfrm>
              <a:off x="3352800" y="25908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 name="Oval 28">
              <a:extLst>
                <a:ext uri="{FF2B5EF4-FFF2-40B4-BE49-F238E27FC236}">
                  <a16:creationId xmlns:a16="http://schemas.microsoft.com/office/drawing/2014/main" id="{2561A66D-5D1C-4DF9-83E7-243191DF7E38}"/>
                </a:ext>
              </a:extLst>
            </p:cNvPr>
            <p:cNvSpPr>
              <a:spLocks noChangeArrowheads="1"/>
            </p:cNvSpPr>
            <p:nvPr/>
          </p:nvSpPr>
          <p:spPr bwMode="auto">
            <a:xfrm>
              <a:off x="3352800" y="24384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 name="Oval 29">
              <a:extLst>
                <a:ext uri="{FF2B5EF4-FFF2-40B4-BE49-F238E27FC236}">
                  <a16:creationId xmlns:a16="http://schemas.microsoft.com/office/drawing/2014/main" id="{2D71EB61-0E98-4BFF-8243-AE6C8915A0EA}"/>
                </a:ext>
              </a:extLst>
            </p:cNvPr>
            <p:cNvSpPr>
              <a:spLocks noChangeArrowheads="1"/>
            </p:cNvSpPr>
            <p:nvPr/>
          </p:nvSpPr>
          <p:spPr bwMode="auto">
            <a:xfrm>
              <a:off x="2971800" y="1981200"/>
              <a:ext cx="76200" cy="76200"/>
            </a:xfrm>
            <a:prstGeom prst="ellipse">
              <a:avLst/>
            </a:prstGeom>
            <a:solidFill>
              <a:srgbClr val="F1212B"/>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5" name="Oval 30">
              <a:extLst>
                <a:ext uri="{FF2B5EF4-FFF2-40B4-BE49-F238E27FC236}">
                  <a16:creationId xmlns:a16="http://schemas.microsoft.com/office/drawing/2014/main" id="{53B9A530-EF5F-4713-B5D1-2F5F39E97B00}"/>
                </a:ext>
              </a:extLst>
            </p:cNvPr>
            <p:cNvSpPr>
              <a:spLocks noChangeArrowheads="1"/>
            </p:cNvSpPr>
            <p:nvPr/>
          </p:nvSpPr>
          <p:spPr bwMode="auto">
            <a:xfrm>
              <a:off x="2971800" y="2133600"/>
              <a:ext cx="76200" cy="76200"/>
            </a:xfrm>
            <a:prstGeom prst="ellipse">
              <a:avLst/>
            </a:prstGeom>
            <a:solidFill>
              <a:srgbClr val="F1212B"/>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 name="Oval 31">
              <a:extLst>
                <a:ext uri="{FF2B5EF4-FFF2-40B4-BE49-F238E27FC236}">
                  <a16:creationId xmlns:a16="http://schemas.microsoft.com/office/drawing/2014/main" id="{B2C25A1D-0341-4437-8D97-5F42F2F99C81}"/>
                </a:ext>
              </a:extLst>
            </p:cNvPr>
            <p:cNvSpPr>
              <a:spLocks noChangeArrowheads="1"/>
            </p:cNvSpPr>
            <p:nvPr/>
          </p:nvSpPr>
          <p:spPr bwMode="auto">
            <a:xfrm>
              <a:off x="3124200" y="1981200"/>
              <a:ext cx="76200" cy="76200"/>
            </a:xfrm>
            <a:prstGeom prst="ellipse">
              <a:avLst/>
            </a:prstGeom>
            <a:solidFill>
              <a:srgbClr val="F1212B"/>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 name="Oval 32">
              <a:extLst>
                <a:ext uri="{FF2B5EF4-FFF2-40B4-BE49-F238E27FC236}">
                  <a16:creationId xmlns:a16="http://schemas.microsoft.com/office/drawing/2014/main" id="{20F20A7F-49AA-406F-A21F-2F2C58FA7B84}"/>
                </a:ext>
              </a:extLst>
            </p:cNvPr>
            <p:cNvSpPr>
              <a:spLocks noChangeArrowheads="1"/>
            </p:cNvSpPr>
            <p:nvPr/>
          </p:nvSpPr>
          <p:spPr bwMode="auto">
            <a:xfrm>
              <a:off x="3048000" y="26670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 name="Oval 33">
              <a:extLst>
                <a:ext uri="{FF2B5EF4-FFF2-40B4-BE49-F238E27FC236}">
                  <a16:creationId xmlns:a16="http://schemas.microsoft.com/office/drawing/2014/main" id="{5A801092-ACCA-44C7-92DA-8B173164CDA6}"/>
                </a:ext>
              </a:extLst>
            </p:cNvPr>
            <p:cNvSpPr>
              <a:spLocks noChangeArrowheads="1"/>
            </p:cNvSpPr>
            <p:nvPr/>
          </p:nvSpPr>
          <p:spPr bwMode="auto">
            <a:xfrm>
              <a:off x="3352800" y="31242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 name="Oval 34">
              <a:extLst>
                <a:ext uri="{FF2B5EF4-FFF2-40B4-BE49-F238E27FC236}">
                  <a16:creationId xmlns:a16="http://schemas.microsoft.com/office/drawing/2014/main" id="{A4EDB417-626D-4A5B-9D03-9E518BD5C0BC}"/>
                </a:ext>
              </a:extLst>
            </p:cNvPr>
            <p:cNvSpPr>
              <a:spLocks noChangeArrowheads="1"/>
            </p:cNvSpPr>
            <p:nvPr/>
          </p:nvSpPr>
          <p:spPr bwMode="auto">
            <a:xfrm>
              <a:off x="2971800" y="3276600"/>
              <a:ext cx="76200" cy="76200"/>
            </a:xfrm>
            <a:prstGeom prst="ellipse">
              <a:avLst/>
            </a:prstGeom>
            <a:solidFill>
              <a:srgbClr val="F1212B"/>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0" name="Oval 35">
              <a:extLst>
                <a:ext uri="{FF2B5EF4-FFF2-40B4-BE49-F238E27FC236}">
                  <a16:creationId xmlns:a16="http://schemas.microsoft.com/office/drawing/2014/main" id="{3AFF18EB-BCF1-4D09-BFE0-4B410517C321}"/>
                </a:ext>
              </a:extLst>
            </p:cNvPr>
            <p:cNvSpPr>
              <a:spLocks noChangeArrowheads="1"/>
            </p:cNvSpPr>
            <p:nvPr/>
          </p:nvSpPr>
          <p:spPr bwMode="auto">
            <a:xfrm>
              <a:off x="3124200" y="3352800"/>
              <a:ext cx="76200" cy="76200"/>
            </a:xfrm>
            <a:prstGeom prst="ellipse">
              <a:avLst/>
            </a:prstGeom>
            <a:solidFill>
              <a:srgbClr val="F1212B"/>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 name="Oval 36">
              <a:extLst>
                <a:ext uri="{FF2B5EF4-FFF2-40B4-BE49-F238E27FC236}">
                  <a16:creationId xmlns:a16="http://schemas.microsoft.com/office/drawing/2014/main" id="{4DA28DDB-4225-4382-8866-438DEFE10652}"/>
                </a:ext>
              </a:extLst>
            </p:cNvPr>
            <p:cNvSpPr>
              <a:spLocks noChangeArrowheads="1"/>
            </p:cNvSpPr>
            <p:nvPr/>
          </p:nvSpPr>
          <p:spPr bwMode="auto">
            <a:xfrm>
              <a:off x="2914650" y="3048000"/>
              <a:ext cx="76200" cy="76200"/>
            </a:xfrm>
            <a:prstGeom prst="ellipse">
              <a:avLst/>
            </a:prstGeom>
            <a:solidFill>
              <a:srgbClr val="F1212B"/>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2" name="Oval 37">
              <a:extLst>
                <a:ext uri="{FF2B5EF4-FFF2-40B4-BE49-F238E27FC236}">
                  <a16:creationId xmlns:a16="http://schemas.microsoft.com/office/drawing/2014/main" id="{BC41D257-9D4E-4B8B-B7CB-633C3B3BEB59}"/>
                </a:ext>
              </a:extLst>
            </p:cNvPr>
            <p:cNvSpPr>
              <a:spLocks noChangeArrowheads="1"/>
            </p:cNvSpPr>
            <p:nvPr/>
          </p:nvSpPr>
          <p:spPr bwMode="auto">
            <a:xfrm>
              <a:off x="3067050" y="30480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3" name="Oval 38">
              <a:extLst>
                <a:ext uri="{FF2B5EF4-FFF2-40B4-BE49-F238E27FC236}">
                  <a16:creationId xmlns:a16="http://schemas.microsoft.com/office/drawing/2014/main" id="{6745D71C-B9C4-42FD-A483-E46C9F7A84E1}"/>
                </a:ext>
              </a:extLst>
            </p:cNvPr>
            <p:cNvSpPr>
              <a:spLocks noChangeArrowheads="1"/>
            </p:cNvSpPr>
            <p:nvPr/>
          </p:nvSpPr>
          <p:spPr bwMode="auto">
            <a:xfrm>
              <a:off x="3581400" y="21336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 name="Oval 39">
              <a:extLst>
                <a:ext uri="{FF2B5EF4-FFF2-40B4-BE49-F238E27FC236}">
                  <a16:creationId xmlns:a16="http://schemas.microsoft.com/office/drawing/2014/main" id="{AD38AEF7-B275-45B4-BD30-6C6F0F67F63B}"/>
                </a:ext>
              </a:extLst>
            </p:cNvPr>
            <p:cNvSpPr>
              <a:spLocks noChangeArrowheads="1"/>
            </p:cNvSpPr>
            <p:nvPr/>
          </p:nvSpPr>
          <p:spPr bwMode="auto">
            <a:xfrm>
              <a:off x="3733800" y="21336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 name="Oval 40">
              <a:extLst>
                <a:ext uri="{FF2B5EF4-FFF2-40B4-BE49-F238E27FC236}">
                  <a16:creationId xmlns:a16="http://schemas.microsoft.com/office/drawing/2014/main" id="{84B26FC1-72D0-48F5-8AA5-68DEF816A6B2}"/>
                </a:ext>
              </a:extLst>
            </p:cNvPr>
            <p:cNvSpPr>
              <a:spLocks noChangeArrowheads="1"/>
            </p:cNvSpPr>
            <p:nvPr/>
          </p:nvSpPr>
          <p:spPr bwMode="auto">
            <a:xfrm>
              <a:off x="3657600" y="23622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 name="Oval 41">
              <a:extLst>
                <a:ext uri="{FF2B5EF4-FFF2-40B4-BE49-F238E27FC236}">
                  <a16:creationId xmlns:a16="http://schemas.microsoft.com/office/drawing/2014/main" id="{FCFA2692-EC03-4BBF-BEA9-F21CE074239E}"/>
                </a:ext>
              </a:extLst>
            </p:cNvPr>
            <p:cNvSpPr>
              <a:spLocks noChangeArrowheads="1"/>
            </p:cNvSpPr>
            <p:nvPr/>
          </p:nvSpPr>
          <p:spPr bwMode="auto">
            <a:xfrm>
              <a:off x="3648075" y="33528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 name="Oval 42">
              <a:extLst>
                <a:ext uri="{FF2B5EF4-FFF2-40B4-BE49-F238E27FC236}">
                  <a16:creationId xmlns:a16="http://schemas.microsoft.com/office/drawing/2014/main" id="{82D548F1-97FF-4CA1-8A04-11A9294E8B71}"/>
                </a:ext>
              </a:extLst>
            </p:cNvPr>
            <p:cNvSpPr>
              <a:spLocks noChangeArrowheads="1"/>
            </p:cNvSpPr>
            <p:nvPr/>
          </p:nvSpPr>
          <p:spPr bwMode="auto">
            <a:xfrm>
              <a:off x="4181475" y="31242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 name="Oval 43">
              <a:extLst>
                <a:ext uri="{FF2B5EF4-FFF2-40B4-BE49-F238E27FC236}">
                  <a16:creationId xmlns:a16="http://schemas.microsoft.com/office/drawing/2014/main" id="{BFE5BD0B-EDA3-4FA2-B133-BF0D6966E432}"/>
                </a:ext>
              </a:extLst>
            </p:cNvPr>
            <p:cNvSpPr>
              <a:spLocks noChangeArrowheads="1"/>
            </p:cNvSpPr>
            <p:nvPr/>
          </p:nvSpPr>
          <p:spPr bwMode="auto">
            <a:xfrm>
              <a:off x="4333875" y="29718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49" name="Picture 47" descr="basketball-free-throw">
              <a:extLst>
                <a:ext uri="{FF2B5EF4-FFF2-40B4-BE49-F238E27FC236}">
                  <a16:creationId xmlns:a16="http://schemas.microsoft.com/office/drawing/2014/main" id="{C6491833-E08E-4C94-86CF-2DE9C6EA480F}"/>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7200" y="2438400"/>
              <a:ext cx="838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Freeform 49">
              <a:extLst>
                <a:ext uri="{FF2B5EF4-FFF2-40B4-BE49-F238E27FC236}">
                  <a16:creationId xmlns:a16="http://schemas.microsoft.com/office/drawing/2014/main" id="{AE4BF4A2-7E0E-464A-8882-2E58D17B1B01}"/>
                </a:ext>
              </a:extLst>
            </p:cNvPr>
            <p:cNvSpPr>
              <a:spLocks/>
            </p:cNvSpPr>
            <p:nvPr/>
          </p:nvSpPr>
          <p:spPr bwMode="auto">
            <a:xfrm>
              <a:off x="1066800" y="1828800"/>
              <a:ext cx="1517650" cy="762000"/>
            </a:xfrm>
            <a:custGeom>
              <a:avLst/>
              <a:gdLst>
                <a:gd name="T0" fmla="*/ 0 w 956"/>
                <a:gd name="T1" fmla="*/ 1209675000 h 480"/>
                <a:gd name="T2" fmla="*/ 1106349388 w 956"/>
                <a:gd name="T3" fmla="*/ 108367513 h 480"/>
                <a:gd name="T4" fmla="*/ 2147483647 w 956"/>
                <a:gd name="T5" fmla="*/ 556955325 h 480"/>
                <a:gd name="T6" fmla="*/ 0 60000 65536"/>
                <a:gd name="T7" fmla="*/ 0 60000 65536"/>
                <a:gd name="T8" fmla="*/ 0 60000 65536"/>
              </a:gdLst>
              <a:ahLst/>
              <a:cxnLst>
                <a:cxn ang="T6">
                  <a:pos x="T0" y="T1"/>
                </a:cxn>
                <a:cxn ang="T7">
                  <a:pos x="T2" y="T3"/>
                </a:cxn>
                <a:cxn ang="T8">
                  <a:pos x="T4" y="T5"/>
                </a:cxn>
              </a:cxnLst>
              <a:rect l="0" t="0" r="r" b="b"/>
              <a:pathLst>
                <a:path w="956" h="480">
                  <a:moveTo>
                    <a:pt x="0" y="480"/>
                  </a:moveTo>
                  <a:cubicBezTo>
                    <a:pt x="73" y="407"/>
                    <a:pt x="280" y="86"/>
                    <a:pt x="439" y="43"/>
                  </a:cubicBezTo>
                  <a:cubicBezTo>
                    <a:pt x="598" y="0"/>
                    <a:pt x="848" y="184"/>
                    <a:pt x="956" y="221"/>
                  </a:cubicBezTo>
                </a:path>
              </a:pathLst>
            </a:custGeom>
            <a:noFill/>
            <a:ln w="12700" cap="flat">
              <a:solidFill>
                <a:srgbClr val="FF00FF"/>
              </a:solidFill>
              <a:prstDash val="lgDash"/>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1" name="文本框 50">
            <a:extLst>
              <a:ext uri="{FF2B5EF4-FFF2-40B4-BE49-F238E27FC236}">
                <a16:creationId xmlns:a16="http://schemas.microsoft.com/office/drawing/2014/main" id="{3DB62FB7-7644-4A0D-800D-AA6B9063DA51}"/>
              </a:ext>
            </a:extLst>
          </p:cNvPr>
          <p:cNvSpPr txBox="1"/>
          <p:nvPr/>
        </p:nvSpPr>
        <p:spPr>
          <a:xfrm>
            <a:off x="340369" y="973573"/>
            <a:ext cx="6104238" cy="583108"/>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zh-CN" altLang="en-US" sz="2400" b="1" dirty="0">
                <a:solidFill>
                  <a:prstClr val="black"/>
                </a:solidFill>
                <a:ea typeface="仿宋" panose="02010609060101010101" pitchFamily="49" charset="-122"/>
              </a:rPr>
              <a:t> 用随机投点法计算</a:t>
            </a:r>
            <a:r>
              <a:rPr lang="en-US" altLang="zh-CN" sz="2400" b="1" dirty="0">
                <a:solidFill>
                  <a:prstClr val="black"/>
                </a:solidFill>
                <a:ea typeface="仿宋" panose="02010609060101010101" pitchFamily="49" charset="-122"/>
              </a:rPr>
              <a:t>π</a:t>
            </a:r>
            <a:r>
              <a:rPr lang="zh-CN" altLang="en-US" sz="2400" b="1" dirty="0">
                <a:solidFill>
                  <a:prstClr val="black"/>
                </a:solidFill>
                <a:ea typeface="仿宋" panose="02010609060101010101" pitchFamily="49" charset="-122"/>
              </a:rPr>
              <a:t>值</a:t>
            </a:r>
            <a:endParaRPr lang="en-US" altLang="zh-CN" sz="2400" b="1" dirty="0">
              <a:solidFill>
                <a:prstClr val="black"/>
              </a:solidFill>
              <a:ea typeface="仿宋" panose="02010609060101010101" pitchFamily="49" charset="-122"/>
            </a:endParaRPr>
          </a:p>
        </p:txBody>
      </p:sp>
      <p:graphicFrame>
        <p:nvGraphicFramePr>
          <p:cNvPr id="52" name="Object 44">
            <a:extLst>
              <a:ext uri="{FF2B5EF4-FFF2-40B4-BE49-F238E27FC236}">
                <a16:creationId xmlns:a16="http://schemas.microsoft.com/office/drawing/2014/main" id="{800C9ED9-B1A2-4314-9C0F-4448B30327B5}"/>
              </a:ext>
            </a:extLst>
          </p:cNvPr>
          <p:cNvGraphicFramePr>
            <a:graphicFrameLocks noChangeAspect="1"/>
          </p:cNvGraphicFramePr>
          <p:nvPr/>
        </p:nvGraphicFramePr>
        <p:xfrm>
          <a:off x="930275" y="4476750"/>
          <a:ext cx="3136900" cy="944563"/>
        </p:xfrm>
        <a:graphic>
          <a:graphicData uri="http://schemas.openxmlformats.org/presentationml/2006/ole">
            <mc:AlternateContent xmlns:mc="http://schemas.openxmlformats.org/markup-compatibility/2006">
              <mc:Choice xmlns:v="urn:schemas-microsoft-com:vml" Requires="v">
                <p:oleObj spid="_x0000_s1074" name="Equation" r:id="rId5" imgW="1562100" imgH="469900" progId="Equation.3">
                  <p:embed/>
                </p:oleObj>
              </mc:Choice>
              <mc:Fallback>
                <p:oleObj name="Equation" r:id="rId5" imgW="1562100" imgH="469900" progId="Equation.3">
                  <p:embed/>
                  <p:pic>
                    <p:nvPicPr>
                      <p:cNvPr id="52" name="Object 44">
                        <a:extLst>
                          <a:ext uri="{FF2B5EF4-FFF2-40B4-BE49-F238E27FC236}">
                            <a16:creationId xmlns:a16="http://schemas.microsoft.com/office/drawing/2014/main" id="{800C9ED9-B1A2-4314-9C0F-4448B30327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0275" y="4476750"/>
                        <a:ext cx="3136900" cy="944563"/>
                      </a:xfrm>
                      <a:prstGeom prst="rect">
                        <a:avLst/>
                      </a:prstGeom>
                      <a:noFill/>
                      <a:ln>
                        <a:noFill/>
                      </a:ln>
                      <a:effectLst/>
                    </p:spPr>
                  </p:pic>
                </p:oleObj>
              </mc:Fallback>
            </mc:AlternateContent>
          </a:graphicData>
        </a:graphic>
      </p:graphicFrame>
      <p:graphicFrame>
        <p:nvGraphicFramePr>
          <p:cNvPr id="53" name="Object 50">
            <a:extLst>
              <a:ext uri="{FF2B5EF4-FFF2-40B4-BE49-F238E27FC236}">
                <a16:creationId xmlns:a16="http://schemas.microsoft.com/office/drawing/2014/main" id="{3BA88B8D-6570-418A-9C4D-DFCD49520985}"/>
              </a:ext>
            </a:extLst>
          </p:cNvPr>
          <p:cNvGraphicFramePr>
            <a:graphicFrameLocks noChangeAspect="1"/>
          </p:cNvGraphicFramePr>
          <p:nvPr/>
        </p:nvGraphicFramePr>
        <p:xfrm>
          <a:off x="947738" y="5659438"/>
          <a:ext cx="1911350" cy="944562"/>
        </p:xfrm>
        <a:graphic>
          <a:graphicData uri="http://schemas.openxmlformats.org/presentationml/2006/ole">
            <mc:AlternateContent xmlns:mc="http://schemas.openxmlformats.org/markup-compatibility/2006">
              <mc:Choice xmlns:v="urn:schemas-microsoft-com:vml" Requires="v">
                <p:oleObj spid="_x0000_s1075" name="Equation" r:id="rId7" imgW="952087" imgH="469696" progId="Equation.3">
                  <p:embed/>
                </p:oleObj>
              </mc:Choice>
              <mc:Fallback>
                <p:oleObj name="Equation" r:id="rId7" imgW="952087" imgH="469696" progId="Equation.3">
                  <p:embed/>
                  <p:pic>
                    <p:nvPicPr>
                      <p:cNvPr id="53" name="Object 50">
                        <a:extLst>
                          <a:ext uri="{FF2B5EF4-FFF2-40B4-BE49-F238E27FC236}">
                            <a16:creationId xmlns:a16="http://schemas.microsoft.com/office/drawing/2014/main" id="{3BA88B8D-6570-418A-9C4D-DFCD4952098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7738" y="5659438"/>
                        <a:ext cx="1911350" cy="944562"/>
                      </a:xfrm>
                      <a:prstGeom prst="rect">
                        <a:avLst/>
                      </a:prstGeom>
                      <a:noFill/>
                      <a:ln>
                        <a:noFill/>
                      </a:ln>
                      <a:effectLst/>
                    </p:spPr>
                  </p:pic>
                </p:oleObj>
              </mc:Fallback>
            </mc:AlternateContent>
          </a:graphicData>
        </a:graphic>
      </p:graphicFrame>
      <p:sp>
        <p:nvSpPr>
          <p:cNvPr id="55" name="Rectangle 73">
            <a:extLst>
              <a:ext uri="{FF2B5EF4-FFF2-40B4-BE49-F238E27FC236}">
                <a16:creationId xmlns:a16="http://schemas.microsoft.com/office/drawing/2014/main" id="{A8798A88-BA0F-4E3C-888E-B85C49D46273}"/>
              </a:ext>
            </a:extLst>
          </p:cNvPr>
          <p:cNvSpPr txBox="1">
            <a:spLocks noChangeArrowheads="1"/>
          </p:cNvSpPr>
          <p:nvPr/>
        </p:nvSpPr>
        <p:spPr bwMode="auto">
          <a:xfrm>
            <a:off x="6350000" y="906853"/>
            <a:ext cx="5018687" cy="4197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eaLnBrk="1" hangingPunct="1">
              <a:lnSpc>
                <a:spcPct val="90000"/>
              </a:lnSpc>
              <a:buNone/>
            </a:pPr>
            <a:r>
              <a:rPr lang="zh-CN" altLang="ru-RU" sz="2800" b="1" dirty="0">
                <a:ea typeface="仿宋" panose="02010609060101010101" pitchFamily="49" charset="-122"/>
              </a:rPr>
              <a:t>在具体实现时，只要在第一象限计算即可：</a:t>
            </a:r>
          </a:p>
          <a:p>
            <a:pPr eaLnBrk="1" hangingPunct="1">
              <a:lnSpc>
                <a:spcPct val="90000"/>
              </a:lnSpc>
              <a:buFontTx/>
              <a:buNone/>
            </a:pPr>
            <a:r>
              <a:rPr kumimoji="1" lang="zh-CN" altLang="ru-RU" sz="2800" b="1" dirty="0">
                <a:ea typeface="仿宋" panose="02010609060101010101" pitchFamily="49" charset="-122"/>
              </a:rPr>
              <a:t> </a:t>
            </a:r>
            <a:r>
              <a:rPr kumimoji="1" lang="ru-RU" altLang="zh-CN" sz="2400" b="1" dirty="0">
                <a:ea typeface="仿宋" panose="02010609060101010101" pitchFamily="49" charset="-122"/>
              </a:rPr>
              <a:t>double Darts (int n)</a:t>
            </a:r>
          </a:p>
          <a:p>
            <a:pPr eaLnBrk="1" hangingPunct="1">
              <a:lnSpc>
                <a:spcPct val="90000"/>
              </a:lnSpc>
              <a:buFontTx/>
              <a:buNone/>
            </a:pPr>
            <a:r>
              <a:rPr kumimoji="1" lang="ru-RU" altLang="zh-CN" sz="2400" b="1" dirty="0">
                <a:ea typeface="仿宋" panose="02010609060101010101" pitchFamily="49" charset="-122"/>
              </a:rPr>
              <a:t>   { </a:t>
            </a:r>
            <a:r>
              <a:rPr kumimoji="1" lang="ru-RU" altLang="zh-CN" sz="2400" b="1" dirty="0">
                <a:solidFill>
                  <a:srgbClr val="009900"/>
                </a:solidFill>
                <a:ea typeface="仿宋" panose="02010609060101010101" pitchFamily="49" charset="-122"/>
              </a:rPr>
              <a:t>// </a:t>
            </a:r>
            <a:r>
              <a:rPr kumimoji="1" lang="zh-CN" altLang="ru-RU" sz="2400" b="1" dirty="0">
                <a:solidFill>
                  <a:srgbClr val="009900"/>
                </a:solidFill>
                <a:ea typeface="仿宋" panose="02010609060101010101" pitchFamily="49" charset="-122"/>
              </a:rPr>
              <a:t>用随机投点法计算</a:t>
            </a:r>
            <a:r>
              <a:rPr kumimoji="1" lang="zh-CN" altLang="ru-RU" sz="2400" b="1" dirty="0">
                <a:solidFill>
                  <a:srgbClr val="009900"/>
                </a:solidFill>
                <a:ea typeface="仿宋" panose="02010609060101010101" pitchFamily="49" charset="-122"/>
                <a:sym typeface="Symbol" panose="05050102010706020507" pitchFamily="18" charset="2"/>
              </a:rPr>
              <a:t></a:t>
            </a:r>
            <a:r>
              <a:rPr kumimoji="1" lang="zh-CN" altLang="ru-RU" sz="2400" b="1" dirty="0">
                <a:solidFill>
                  <a:srgbClr val="009900"/>
                </a:solidFill>
                <a:ea typeface="仿宋" panose="02010609060101010101" pitchFamily="49" charset="-122"/>
              </a:rPr>
              <a:t>值</a:t>
            </a:r>
          </a:p>
          <a:p>
            <a:pPr eaLnBrk="1" hangingPunct="1">
              <a:lnSpc>
                <a:spcPct val="90000"/>
              </a:lnSpc>
              <a:buFontTx/>
              <a:buNone/>
            </a:pPr>
            <a:r>
              <a:rPr kumimoji="1" lang="zh-CN" altLang="ru-RU" sz="2400" b="1" dirty="0">
                <a:ea typeface="仿宋" panose="02010609060101010101" pitchFamily="49" charset="-122"/>
              </a:rPr>
              <a:t>       </a:t>
            </a:r>
            <a:r>
              <a:rPr kumimoji="1" lang="ru-RU" altLang="zh-CN" sz="2400" b="1" dirty="0">
                <a:ea typeface="仿宋" panose="02010609060101010101" pitchFamily="49" charset="-122"/>
              </a:rPr>
              <a:t>static RandomNumber dart;</a:t>
            </a:r>
          </a:p>
          <a:p>
            <a:pPr eaLnBrk="1" hangingPunct="1">
              <a:lnSpc>
                <a:spcPct val="90000"/>
              </a:lnSpc>
              <a:buFontTx/>
              <a:buNone/>
            </a:pPr>
            <a:r>
              <a:rPr kumimoji="1" lang="ru-RU" altLang="zh-CN" sz="2400" b="1" dirty="0">
                <a:ea typeface="仿宋" panose="02010609060101010101" pitchFamily="49" charset="-122"/>
              </a:rPr>
              <a:t>       int k=0;</a:t>
            </a:r>
          </a:p>
          <a:p>
            <a:pPr eaLnBrk="1" hangingPunct="1">
              <a:lnSpc>
                <a:spcPct val="90000"/>
              </a:lnSpc>
              <a:buFontTx/>
              <a:buNone/>
            </a:pPr>
            <a:r>
              <a:rPr kumimoji="1" lang="ru-RU" altLang="zh-CN" sz="2400" b="1" dirty="0">
                <a:ea typeface="仿宋" panose="02010609060101010101" pitchFamily="49" charset="-122"/>
              </a:rPr>
              <a:t>       for (int i=1;i &lt;=n;i++) </a:t>
            </a:r>
          </a:p>
          <a:p>
            <a:pPr eaLnBrk="1" hangingPunct="1">
              <a:lnSpc>
                <a:spcPct val="90000"/>
              </a:lnSpc>
              <a:buFontTx/>
              <a:buNone/>
            </a:pPr>
            <a:r>
              <a:rPr kumimoji="1" lang="ru-RU" altLang="zh-CN" sz="2400" b="1" dirty="0">
                <a:ea typeface="仿宋" panose="02010609060101010101" pitchFamily="49" charset="-122"/>
              </a:rPr>
              <a:t>         {</a:t>
            </a:r>
          </a:p>
          <a:p>
            <a:pPr eaLnBrk="1" hangingPunct="1">
              <a:lnSpc>
                <a:spcPct val="90000"/>
              </a:lnSpc>
              <a:buFontTx/>
              <a:buNone/>
            </a:pPr>
            <a:r>
              <a:rPr kumimoji="1" lang="ru-RU" altLang="zh-CN" sz="2400" b="1" dirty="0">
                <a:ea typeface="仿宋" panose="02010609060101010101" pitchFamily="49" charset="-122"/>
              </a:rPr>
              <a:t>         double x=dart.fRandom();</a:t>
            </a:r>
          </a:p>
          <a:p>
            <a:pPr eaLnBrk="1" hangingPunct="1">
              <a:lnSpc>
                <a:spcPct val="90000"/>
              </a:lnSpc>
              <a:buFontTx/>
              <a:buNone/>
            </a:pPr>
            <a:r>
              <a:rPr kumimoji="1" lang="ru-RU" altLang="zh-CN" sz="2400" b="1" dirty="0">
                <a:ea typeface="仿宋" panose="02010609060101010101" pitchFamily="49" charset="-122"/>
              </a:rPr>
              <a:t>         double y=dart.fRandom();</a:t>
            </a:r>
          </a:p>
          <a:p>
            <a:pPr eaLnBrk="1" hangingPunct="1">
              <a:lnSpc>
                <a:spcPct val="90000"/>
              </a:lnSpc>
              <a:buFontTx/>
              <a:buNone/>
            </a:pPr>
            <a:r>
              <a:rPr kumimoji="1" lang="ru-RU" altLang="zh-CN" sz="2400" b="1" dirty="0">
                <a:ea typeface="仿宋" panose="02010609060101010101" pitchFamily="49" charset="-122"/>
              </a:rPr>
              <a:t>         if ((x*x+y*y)&lt;=1) k++; </a:t>
            </a:r>
          </a:p>
          <a:p>
            <a:pPr eaLnBrk="1" hangingPunct="1">
              <a:lnSpc>
                <a:spcPct val="90000"/>
              </a:lnSpc>
              <a:buFontTx/>
              <a:buNone/>
            </a:pPr>
            <a:r>
              <a:rPr kumimoji="1" lang="ru-RU" altLang="zh-CN" sz="2400" b="1" dirty="0">
                <a:ea typeface="仿宋" panose="02010609060101010101" pitchFamily="49" charset="-122"/>
              </a:rPr>
              <a:t>         }</a:t>
            </a:r>
          </a:p>
          <a:p>
            <a:pPr eaLnBrk="1" hangingPunct="1">
              <a:lnSpc>
                <a:spcPct val="90000"/>
              </a:lnSpc>
              <a:buFontTx/>
              <a:buNone/>
            </a:pPr>
            <a:r>
              <a:rPr kumimoji="1" lang="ru-RU" altLang="zh-CN" sz="2400" b="1" dirty="0">
                <a:ea typeface="仿宋" panose="02010609060101010101" pitchFamily="49" charset="-122"/>
              </a:rPr>
              <a:t>       return 4*k/double(n);</a:t>
            </a:r>
          </a:p>
          <a:p>
            <a:pPr eaLnBrk="1" hangingPunct="1">
              <a:lnSpc>
                <a:spcPct val="90000"/>
              </a:lnSpc>
              <a:buFontTx/>
              <a:buNone/>
            </a:pPr>
            <a:r>
              <a:rPr kumimoji="1" lang="ru-RU" altLang="zh-CN" sz="2400" b="1" dirty="0">
                <a:ea typeface="仿宋" panose="02010609060101010101" pitchFamily="49" charset="-122"/>
              </a:rPr>
              <a:t>   }</a:t>
            </a:r>
          </a:p>
          <a:p>
            <a:pPr eaLnBrk="1" hangingPunct="1">
              <a:buFontTx/>
              <a:buNone/>
            </a:pPr>
            <a:endParaRPr lang="ru-RU" altLang="zh-CN" sz="2400" b="1" dirty="0">
              <a:ea typeface="仿宋" panose="02010609060101010101" pitchFamily="49" charset="-122"/>
            </a:endParaRPr>
          </a:p>
        </p:txBody>
      </p:sp>
      <p:sp>
        <p:nvSpPr>
          <p:cNvPr id="54" name="矩形 53">
            <a:extLst>
              <a:ext uri="{FF2B5EF4-FFF2-40B4-BE49-F238E27FC236}">
                <a16:creationId xmlns:a16="http://schemas.microsoft.com/office/drawing/2014/main" id="{821D0B04-DD66-4F8C-B907-B2794E30EC26}"/>
              </a:ext>
            </a:extLst>
          </p:cNvPr>
          <p:cNvSpPr/>
          <p:nvPr/>
        </p:nvSpPr>
        <p:spPr>
          <a:xfrm>
            <a:off x="164014" y="89332"/>
            <a:ext cx="8280920" cy="505972"/>
          </a:xfrm>
          <a:prstGeom prst="rect">
            <a:avLst/>
          </a:prstGeom>
        </p:spPr>
        <p:txBody>
          <a:bodyPr wrap="square">
            <a:spAutoFit/>
          </a:bodyPr>
          <a:lstStyle/>
          <a:p>
            <a:pPr algn="just" eaLnBrk="0" hangingPunct="0">
              <a:lnSpc>
                <a:spcPct val="120000"/>
              </a:lnSpc>
              <a:spcBef>
                <a:spcPts val="1000"/>
              </a:spcBef>
              <a:buClr>
                <a:srgbClr val="C00000"/>
              </a:buClr>
            </a:pPr>
            <a:r>
              <a:rPr lang="en-US" altLang="zh-CN"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1.3    </a:t>
            </a:r>
            <a:r>
              <a:rPr lang="zh-CN" altLang="en-US"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数值概率算法</a:t>
            </a:r>
          </a:p>
        </p:txBody>
      </p:sp>
    </p:spTree>
    <p:extLst>
      <p:ext uri="{BB962C8B-B14F-4D97-AF65-F5344CB8AC3E}">
        <p14:creationId xmlns:p14="http://schemas.microsoft.com/office/powerpoint/2010/main" val="3549492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500" fill="hold"/>
                                        <p:tgtEl>
                                          <p:spTgt spid="52"/>
                                        </p:tgtEl>
                                        <p:attrNameLst>
                                          <p:attrName>ppt_x</p:attrName>
                                        </p:attrNameLst>
                                      </p:cBhvr>
                                      <p:tavLst>
                                        <p:tav tm="0">
                                          <p:val>
                                            <p:strVal val="#ppt_x"/>
                                          </p:val>
                                        </p:tav>
                                        <p:tav tm="100000">
                                          <p:val>
                                            <p:strVal val="#ppt_x"/>
                                          </p:val>
                                        </p:tav>
                                      </p:tavLst>
                                    </p:anim>
                                    <p:anim calcmode="lin" valueType="num">
                                      <p:cBhvr additive="base">
                                        <p:cTn id="12"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anim calcmode="lin" valueType="num">
                                      <p:cBhvr additive="base">
                                        <p:cTn id="17" dur="500" fill="hold"/>
                                        <p:tgtEl>
                                          <p:spTgt spid="53"/>
                                        </p:tgtEl>
                                        <p:attrNameLst>
                                          <p:attrName>ppt_x</p:attrName>
                                        </p:attrNameLst>
                                      </p:cBhvr>
                                      <p:tavLst>
                                        <p:tav tm="0">
                                          <p:val>
                                            <p:strVal val="#ppt_x"/>
                                          </p:val>
                                        </p:tav>
                                        <p:tav tm="100000">
                                          <p:val>
                                            <p:strVal val="#ppt_x"/>
                                          </p:val>
                                        </p:tav>
                                      </p:tavLst>
                                    </p:anim>
                                    <p:anim calcmode="lin" valueType="num">
                                      <p:cBhvr additive="base">
                                        <p:cTn id="18"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childTnLst>
                                    <p:set>
                                      <p:cBhvr>
                                        <p:cTn id="22" dur="1" fill="hold">
                                          <p:stCondLst>
                                            <p:cond delay="0"/>
                                          </p:stCondLst>
                                        </p:cTn>
                                        <p:tgtEl>
                                          <p:spTgt spid="55">
                                            <p:txEl>
                                              <p:pRg st="0" end="0"/>
                                            </p:txEl>
                                          </p:spTgt>
                                        </p:tgtEl>
                                        <p:attrNameLst>
                                          <p:attrName>style.visibility</p:attrName>
                                        </p:attrNameLst>
                                      </p:cBhvr>
                                      <p:to>
                                        <p:strVal val="visible"/>
                                      </p:to>
                                    </p:set>
                                    <p:animEffect transition="in" filter="randombar(horizontal)">
                                      <p:cBhvr>
                                        <p:cTn id="23" dur="500"/>
                                        <p:tgtEl>
                                          <p:spTgt spid="55">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childTnLst>
                                    <p:set>
                                      <p:cBhvr additive="base">
                                        <p:cTn id="27" dur="1" fill="hold">
                                          <p:stCondLst>
                                            <p:cond delay="0"/>
                                          </p:stCondLst>
                                        </p:cTn>
                                        <p:tgtEl>
                                          <p:spTgt spid="55">
                                            <p:txEl>
                                              <p:pRg st="1" end="1"/>
                                            </p:txEl>
                                          </p:spTgt>
                                        </p:tgtEl>
                                        <p:attrNameLst>
                                          <p:attrName>style.visibility</p:attrName>
                                        </p:attrNameLst>
                                      </p:cBhvr>
                                      <p:to>
                                        <p:strVal val="visible"/>
                                      </p:to>
                                    </p:set>
                                    <p:animEffect transition="in" filter="blinds(horizontal)">
                                      <p:cBhvr additive="base">
                                        <p:cTn id="28" dur="500"/>
                                        <p:tgtEl>
                                          <p:spTgt spid="55">
                                            <p:txEl>
                                              <p:pRg st="1" end="1"/>
                                            </p:txEl>
                                          </p:spTgt>
                                        </p:tgtEl>
                                      </p:cBhvr>
                                    </p:animEffect>
                                  </p:childTnLst>
                                </p:cTn>
                              </p:par>
                              <p:par>
                                <p:cTn id="29" presetID="3" presetClass="entr" presetSubtype="10" fill="hold" nodeType="withEffect">
                                  <p:childTnLst>
                                    <p:set>
                                      <p:cBhvr additive="base">
                                        <p:cTn id="30" dur="1" fill="hold">
                                          <p:stCondLst>
                                            <p:cond delay="0"/>
                                          </p:stCondLst>
                                        </p:cTn>
                                        <p:tgtEl>
                                          <p:spTgt spid="55">
                                            <p:txEl>
                                              <p:pRg st="2" end="2"/>
                                            </p:txEl>
                                          </p:spTgt>
                                        </p:tgtEl>
                                        <p:attrNameLst>
                                          <p:attrName>style.visibility</p:attrName>
                                        </p:attrNameLst>
                                      </p:cBhvr>
                                      <p:to>
                                        <p:strVal val="visible"/>
                                      </p:to>
                                    </p:set>
                                    <p:animEffect transition="in" filter="blinds(horizontal)">
                                      <p:cBhvr additive="base">
                                        <p:cTn id="31" dur="500"/>
                                        <p:tgtEl>
                                          <p:spTgt spid="55">
                                            <p:txEl>
                                              <p:pRg st="2" end="2"/>
                                            </p:txEl>
                                          </p:spTgt>
                                        </p:tgtEl>
                                      </p:cBhvr>
                                    </p:animEffect>
                                  </p:childTnLst>
                                </p:cTn>
                              </p:par>
                              <p:par>
                                <p:cTn id="32" presetID="3" presetClass="entr" presetSubtype="10" fill="hold" nodeType="withEffect">
                                  <p:childTnLst>
                                    <p:set>
                                      <p:cBhvr additive="base">
                                        <p:cTn id="33" dur="1" fill="hold">
                                          <p:stCondLst>
                                            <p:cond delay="0"/>
                                          </p:stCondLst>
                                        </p:cTn>
                                        <p:tgtEl>
                                          <p:spTgt spid="55">
                                            <p:txEl>
                                              <p:pRg st="3" end="3"/>
                                            </p:txEl>
                                          </p:spTgt>
                                        </p:tgtEl>
                                        <p:attrNameLst>
                                          <p:attrName>style.visibility</p:attrName>
                                        </p:attrNameLst>
                                      </p:cBhvr>
                                      <p:to>
                                        <p:strVal val="visible"/>
                                      </p:to>
                                    </p:set>
                                    <p:animEffect transition="in" filter="blinds(horizontal)">
                                      <p:cBhvr additive="base">
                                        <p:cTn id="34" dur="500"/>
                                        <p:tgtEl>
                                          <p:spTgt spid="55">
                                            <p:txEl>
                                              <p:pRg st="3" end="3"/>
                                            </p:txEl>
                                          </p:spTgt>
                                        </p:tgtEl>
                                      </p:cBhvr>
                                    </p:animEffect>
                                  </p:childTnLst>
                                </p:cTn>
                              </p:par>
                              <p:par>
                                <p:cTn id="35" presetID="3" presetClass="entr" presetSubtype="10" fill="hold" nodeType="withEffect">
                                  <p:childTnLst>
                                    <p:set>
                                      <p:cBhvr additive="base">
                                        <p:cTn id="36" dur="1" fill="hold">
                                          <p:stCondLst>
                                            <p:cond delay="0"/>
                                          </p:stCondLst>
                                        </p:cTn>
                                        <p:tgtEl>
                                          <p:spTgt spid="55">
                                            <p:txEl>
                                              <p:pRg st="4" end="4"/>
                                            </p:txEl>
                                          </p:spTgt>
                                        </p:tgtEl>
                                        <p:attrNameLst>
                                          <p:attrName>style.visibility</p:attrName>
                                        </p:attrNameLst>
                                      </p:cBhvr>
                                      <p:to>
                                        <p:strVal val="visible"/>
                                      </p:to>
                                    </p:set>
                                    <p:animEffect transition="in" filter="blinds(horizontal)">
                                      <p:cBhvr additive="base">
                                        <p:cTn id="37" dur="500"/>
                                        <p:tgtEl>
                                          <p:spTgt spid="55">
                                            <p:txEl>
                                              <p:pRg st="4" end="4"/>
                                            </p:txEl>
                                          </p:spTgt>
                                        </p:tgtEl>
                                      </p:cBhvr>
                                    </p:animEffect>
                                  </p:childTnLst>
                                </p:cTn>
                              </p:par>
                              <p:par>
                                <p:cTn id="38" presetID="3" presetClass="entr" presetSubtype="10" fill="hold" nodeType="withEffect">
                                  <p:childTnLst>
                                    <p:set>
                                      <p:cBhvr additive="base">
                                        <p:cTn id="39" dur="1" fill="hold">
                                          <p:stCondLst>
                                            <p:cond delay="0"/>
                                          </p:stCondLst>
                                        </p:cTn>
                                        <p:tgtEl>
                                          <p:spTgt spid="55">
                                            <p:txEl>
                                              <p:pRg st="5" end="5"/>
                                            </p:txEl>
                                          </p:spTgt>
                                        </p:tgtEl>
                                        <p:attrNameLst>
                                          <p:attrName>style.visibility</p:attrName>
                                        </p:attrNameLst>
                                      </p:cBhvr>
                                      <p:to>
                                        <p:strVal val="visible"/>
                                      </p:to>
                                    </p:set>
                                    <p:animEffect transition="in" filter="blinds(horizontal)">
                                      <p:cBhvr additive="base">
                                        <p:cTn id="40" dur="500"/>
                                        <p:tgtEl>
                                          <p:spTgt spid="55">
                                            <p:txEl>
                                              <p:pRg st="5" end="5"/>
                                            </p:txEl>
                                          </p:spTgt>
                                        </p:tgtEl>
                                      </p:cBhvr>
                                    </p:animEffect>
                                  </p:childTnLst>
                                </p:cTn>
                              </p:par>
                              <p:par>
                                <p:cTn id="41" presetID="3" presetClass="entr" presetSubtype="10" fill="hold" nodeType="withEffect">
                                  <p:childTnLst>
                                    <p:set>
                                      <p:cBhvr additive="base">
                                        <p:cTn id="42" dur="1" fill="hold">
                                          <p:stCondLst>
                                            <p:cond delay="0"/>
                                          </p:stCondLst>
                                        </p:cTn>
                                        <p:tgtEl>
                                          <p:spTgt spid="55">
                                            <p:txEl>
                                              <p:pRg st="6" end="6"/>
                                            </p:txEl>
                                          </p:spTgt>
                                        </p:tgtEl>
                                        <p:attrNameLst>
                                          <p:attrName>style.visibility</p:attrName>
                                        </p:attrNameLst>
                                      </p:cBhvr>
                                      <p:to>
                                        <p:strVal val="visible"/>
                                      </p:to>
                                    </p:set>
                                    <p:animEffect transition="in" filter="blinds(horizontal)">
                                      <p:cBhvr additive="base">
                                        <p:cTn id="43" dur="500"/>
                                        <p:tgtEl>
                                          <p:spTgt spid="55">
                                            <p:txEl>
                                              <p:pRg st="6" end="6"/>
                                            </p:txEl>
                                          </p:spTgt>
                                        </p:tgtEl>
                                      </p:cBhvr>
                                    </p:animEffect>
                                  </p:childTnLst>
                                </p:cTn>
                              </p:par>
                              <p:par>
                                <p:cTn id="44" presetID="3" presetClass="entr" presetSubtype="10" fill="hold" nodeType="withEffect">
                                  <p:childTnLst>
                                    <p:set>
                                      <p:cBhvr additive="base">
                                        <p:cTn id="45" dur="1" fill="hold">
                                          <p:stCondLst>
                                            <p:cond delay="0"/>
                                          </p:stCondLst>
                                        </p:cTn>
                                        <p:tgtEl>
                                          <p:spTgt spid="55">
                                            <p:txEl>
                                              <p:pRg st="7" end="7"/>
                                            </p:txEl>
                                          </p:spTgt>
                                        </p:tgtEl>
                                        <p:attrNameLst>
                                          <p:attrName>style.visibility</p:attrName>
                                        </p:attrNameLst>
                                      </p:cBhvr>
                                      <p:to>
                                        <p:strVal val="visible"/>
                                      </p:to>
                                    </p:set>
                                    <p:animEffect transition="in" filter="blinds(horizontal)">
                                      <p:cBhvr additive="base">
                                        <p:cTn id="46" dur="500"/>
                                        <p:tgtEl>
                                          <p:spTgt spid="55">
                                            <p:txEl>
                                              <p:pRg st="7" end="7"/>
                                            </p:txEl>
                                          </p:spTgt>
                                        </p:tgtEl>
                                      </p:cBhvr>
                                    </p:animEffect>
                                  </p:childTnLst>
                                </p:cTn>
                              </p:par>
                              <p:par>
                                <p:cTn id="47" presetID="3" presetClass="entr" presetSubtype="10" fill="hold" nodeType="withEffect">
                                  <p:childTnLst>
                                    <p:set>
                                      <p:cBhvr additive="base">
                                        <p:cTn id="48" dur="1" fill="hold">
                                          <p:stCondLst>
                                            <p:cond delay="0"/>
                                          </p:stCondLst>
                                        </p:cTn>
                                        <p:tgtEl>
                                          <p:spTgt spid="55">
                                            <p:txEl>
                                              <p:pRg st="8" end="8"/>
                                            </p:txEl>
                                          </p:spTgt>
                                        </p:tgtEl>
                                        <p:attrNameLst>
                                          <p:attrName>style.visibility</p:attrName>
                                        </p:attrNameLst>
                                      </p:cBhvr>
                                      <p:to>
                                        <p:strVal val="visible"/>
                                      </p:to>
                                    </p:set>
                                    <p:animEffect transition="in" filter="blinds(horizontal)">
                                      <p:cBhvr additive="base">
                                        <p:cTn id="49" dur="500"/>
                                        <p:tgtEl>
                                          <p:spTgt spid="55">
                                            <p:txEl>
                                              <p:pRg st="8" end="8"/>
                                            </p:txEl>
                                          </p:spTgt>
                                        </p:tgtEl>
                                      </p:cBhvr>
                                    </p:animEffect>
                                  </p:childTnLst>
                                </p:cTn>
                              </p:par>
                              <p:par>
                                <p:cTn id="50" presetID="3" presetClass="entr" presetSubtype="10" fill="hold" nodeType="withEffect">
                                  <p:childTnLst>
                                    <p:set>
                                      <p:cBhvr additive="base">
                                        <p:cTn id="51" dur="1" fill="hold">
                                          <p:stCondLst>
                                            <p:cond delay="0"/>
                                          </p:stCondLst>
                                        </p:cTn>
                                        <p:tgtEl>
                                          <p:spTgt spid="55">
                                            <p:txEl>
                                              <p:pRg st="9" end="9"/>
                                            </p:txEl>
                                          </p:spTgt>
                                        </p:tgtEl>
                                        <p:attrNameLst>
                                          <p:attrName>style.visibility</p:attrName>
                                        </p:attrNameLst>
                                      </p:cBhvr>
                                      <p:to>
                                        <p:strVal val="visible"/>
                                      </p:to>
                                    </p:set>
                                    <p:animEffect transition="in" filter="blinds(horizontal)">
                                      <p:cBhvr additive="base">
                                        <p:cTn id="52" dur="500"/>
                                        <p:tgtEl>
                                          <p:spTgt spid="55">
                                            <p:txEl>
                                              <p:pRg st="9" end="9"/>
                                            </p:txEl>
                                          </p:spTgt>
                                        </p:tgtEl>
                                      </p:cBhvr>
                                    </p:animEffect>
                                  </p:childTnLst>
                                </p:cTn>
                              </p:par>
                              <p:par>
                                <p:cTn id="53" presetID="3" presetClass="entr" presetSubtype="10" fill="hold" nodeType="withEffect">
                                  <p:childTnLst>
                                    <p:set>
                                      <p:cBhvr additive="base">
                                        <p:cTn id="54" dur="1" fill="hold">
                                          <p:stCondLst>
                                            <p:cond delay="0"/>
                                          </p:stCondLst>
                                        </p:cTn>
                                        <p:tgtEl>
                                          <p:spTgt spid="55">
                                            <p:txEl>
                                              <p:pRg st="10" end="10"/>
                                            </p:txEl>
                                          </p:spTgt>
                                        </p:tgtEl>
                                        <p:attrNameLst>
                                          <p:attrName>style.visibility</p:attrName>
                                        </p:attrNameLst>
                                      </p:cBhvr>
                                      <p:to>
                                        <p:strVal val="visible"/>
                                      </p:to>
                                    </p:set>
                                    <p:animEffect transition="in" filter="blinds(horizontal)">
                                      <p:cBhvr additive="base">
                                        <p:cTn id="55" dur="500"/>
                                        <p:tgtEl>
                                          <p:spTgt spid="55">
                                            <p:txEl>
                                              <p:pRg st="10" end="10"/>
                                            </p:txEl>
                                          </p:spTgt>
                                        </p:tgtEl>
                                      </p:cBhvr>
                                    </p:animEffect>
                                  </p:childTnLst>
                                </p:cTn>
                              </p:par>
                              <p:par>
                                <p:cTn id="56" presetID="3" presetClass="entr" presetSubtype="10" fill="hold" nodeType="withEffect">
                                  <p:childTnLst>
                                    <p:set>
                                      <p:cBhvr additive="base">
                                        <p:cTn id="57" dur="1" fill="hold">
                                          <p:stCondLst>
                                            <p:cond delay="0"/>
                                          </p:stCondLst>
                                        </p:cTn>
                                        <p:tgtEl>
                                          <p:spTgt spid="55">
                                            <p:txEl>
                                              <p:pRg st="11" end="11"/>
                                            </p:txEl>
                                          </p:spTgt>
                                        </p:tgtEl>
                                        <p:attrNameLst>
                                          <p:attrName>style.visibility</p:attrName>
                                        </p:attrNameLst>
                                      </p:cBhvr>
                                      <p:to>
                                        <p:strVal val="visible"/>
                                      </p:to>
                                    </p:set>
                                    <p:animEffect transition="in" filter="blinds(horizontal)">
                                      <p:cBhvr additive="base">
                                        <p:cTn id="58" dur="500"/>
                                        <p:tgtEl>
                                          <p:spTgt spid="55">
                                            <p:txEl>
                                              <p:pRg st="11" end="11"/>
                                            </p:txEl>
                                          </p:spTgt>
                                        </p:tgtEl>
                                      </p:cBhvr>
                                    </p:animEffect>
                                  </p:childTnLst>
                                </p:cTn>
                              </p:par>
                              <p:par>
                                <p:cTn id="59" presetID="3" presetClass="entr" presetSubtype="10" fill="hold" nodeType="withEffect">
                                  <p:childTnLst>
                                    <p:set>
                                      <p:cBhvr additive="base">
                                        <p:cTn id="60" dur="1" fill="hold">
                                          <p:stCondLst>
                                            <p:cond delay="0"/>
                                          </p:stCondLst>
                                        </p:cTn>
                                        <p:tgtEl>
                                          <p:spTgt spid="55">
                                            <p:txEl>
                                              <p:pRg st="12" end="12"/>
                                            </p:txEl>
                                          </p:spTgt>
                                        </p:tgtEl>
                                        <p:attrNameLst>
                                          <p:attrName>style.visibility</p:attrName>
                                        </p:attrNameLst>
                                      </p:cBhvr>
                                      <p:to>
                                        <p:strVal val="visible"/>
                                      </p:to>
                                    </p:set>
                                    <p:animEffect transition="in" filter="blinds(horizontal)">
                                      <p:cBhvr additive="base">
                                        <p:cTn id="61" dur="500"/>
                                        <p:tgtEl>
                                          <p:spTgt spid="5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9AF8071-1253-4112-B676-DDCB116934AD}"/>
              </a:ext>
            </a:extLst>
          </p:cNvPr>
          <p:cNvPicPr>
            <a:picLocks noChangeAspect="1"/>
          </p:cNvPicPr>
          <p:nvPr/>
        </p:nvPicPr>
        <p:blipFill>
          <a:blip r:embed="rId3"/>
          <a:stretch>
            <a:fillRect/>
          </a:stretch>
        </p:blipFill>
        <p:spPr>
          <a:xfrm>
            <a:off x="1209978" y="819606"/>
            <a:ext cx="8262248" cy="5218787"/>
          </a:xfrm>
          <a:prstGeom prst="rect">
            <a:avLst/>
          </a:prstGeom>
        </p:spPr>
      </p:pic>
      <p:sp>
        <p:nvSpPr>
          <p:cNvPr id="6" name="Rectangle 3">
            <a:extLst>
              <a:ext uri="{FF2B5EF4-FFF2-40B4-BE49-F238E27FC236}">
                <a16:creationId xmlns:a16="http://schemas.microsoft.com/office/drawing/2014/main" id="{B300E446-5D13-45FE-9BBB-4143237BC2F7}"/>
              </a:ext>
            </a:extLst>
          </p:cNvPr>
          <p:cNvSpPr>
            <a:spLocks noChangeArrowheads="1"/>
          </p:cNvSpPr>
          <p:nvPr/>
        </p:nvSpPr>
        <p:spPr bwMode="auto">
          <a:xfrm>
            <a:off x="2540" y="630195"/>
            <a:ext cx="12189460" cy="80370"/>
          </a:xfrm>
          <a:prstGeom prst="rect">
            <a:avLst/>
          </a:prstGeom>
          <a:solidFill>
            <a:srgbClr val="0070C0"/>
          </a:solidFill>
          <a:ln w="3175">
            <a:solidFill>
              <a:schemeClr val="bg1"/>
            </a:solidFill>
            <a:miter lim="800000"/>
          </a:ln>
        </p:spPr>
        <p:txBody>
          <a:bodyPr anchor="ctr"/>
          <a:lstStyle/>
          <a:p>
            <a:pPr algn="ctr">
              <a:buClr>
                <a:srgbClr val="000000"/>
              </a:buClr>
              <a:buSzPct val="100000"/>
            </a:pPr>
            <a:endParaRPr lang="en-US" altLang="zh-CN" sz="3600" b="1" dirty="0">
              <a:solidFill>
                <a:schemeClr val="bg1"/>
              </a:solidFill>
              <a:latin typeface="+mn-lt"/>
              <a:ea typeface="黑体" panose="02010609060101010101" pitchFamily="2" charset="-122"/>
              <a:sym typeface="Webdings" panose="05030102010509060703" pitchFamily="18" charset="2"/>
            </a:endParaRPr>
          </a:p>
        </p:txBody>
      </p:sp>
      <p:sp>
        <p:nvSpPr>
          <p:cNvPr id="8" name="矩形 7">
            <a:extLst>
              <a:ext uri="{FF2B5EF4-FFF2-40B4-BE49-F238E27FC236}">
                <a16:creationId xmlns:a16="http://schemas.microsoft.com/office/drawing/2014/main" id="{0FF2476B-C7BA-4D3B-BB1A-26BDC1223013}"/>
              </a:ext>
            </a:extLst>
          </p:cNvPr>
          <p:cNvSpPr/>
          <p:nvPr/>
        </p:nvSpPr>
        <p:spPr>
          <a:xfrm>
            <a:off x="164014" y="89332"/>
            <a:ext cx="8280920" cy="505972"/>
          </a:xfrm>
          <a:prstGeom prst="rect">
            <a:avLst/>
          </a:prstGeom>
        </p:spPr>
        <p:txBody>
          <a:bodyPr wrap="square">
            <a:spAutoFit/>
          </a:bodyPr>
          <a:lstStyle/>
          <a:p>
            <a:pPr algn="just" eaLnBrk="0" hangingPunct="0">
              <a:lnSpc>
                <a:spcPct val="120000"/>
              </a:lnSpc>
              <a:spcBef>
                <a:spcPts val="1000"/>
              </a:spcBef>
              <a:buClr>
                <a:srgbClr val="C00000"/>
              </a:buClr>
            </a:pPr>
            <a:r>
              <a:rPr lang="en-US" altLang="zh-CN"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1.3    </a:t>
            </a:r>
            <a:r>
              <a:rPr lang="zh-CN" altLang="en-US"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数值概率算法</a:t>
            </a:r>
          </a:p>
        </p:txBody>
      </p:sp>
    </p:spTree>
    <p:extLst>
      <p:ext uri="{BB962C8B-B14F-4D97-AF65-F5344CB8AC3E}">
        <p14:creationId xmlns:p14="http://schemas.microsoft.com/office/powerpoint/2010/main" val="30478804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4387CF88-F69C-4227-B80D-3D35CF88A9DB}"/>
              </a:ext>
            </a:extLst>
          </p:cNvPr>
          <p:cNvSpPr>
            <a:spLocks noChangeArrowheads="1"/>
          </p:cNvSpPr>
          <p:nvPr/>
        </p:nvSpPr>
        <p:spPr bwMode="auto">
          <a:xfrm>
            <a:off x="2540" y="630195"/>
            <a:ext cx="12189460" cy="80370"/>
          </a:xfrm>
          <a:prstGeom prst="rect">
            <a:avLst/>
          </a:prstGeom>
          <a:solidFill>
            <a:srgbClr val="0070C0"/>
          </a:solidFill>
          <a:ln w="3175">
            <a:solidFill>
              <a:schemeClr val="bg1"/>
            </a:solidFill>
            <a:miter lim="800000"/>
          </a:ln>
        </p:spPr>
        <p:txBody>
          <a:bodyPr anchor="ctr"/>
          <a:lstStyle/>
          <a:p>
            <a:pPr algn="ctr">
              <a:buClr>
                <a:srgbClr val="000000"/>
              </a:buClr>
              <a:buSzPct val="100000"/>
            </a:pPr>
            <a:endParaRPr lang="en-US" altLang="zh-CN" sz="3600" b="1" dirty="0">
              <a:solidFill>
                <a:schemeClr val="bg1"/>
              </a:solidFill>
              <a:latin typeface="+mn-lt"/>
              <a:ea typeface="黑体" panose="02010609060101010101" pitchFamily="2" charset="-122"/>
              <a:sym typeface="Webdings" panose="05030102010509060703" pitchFamily="18" charset="2"/>
            </a:endParaRPr>
          </a:p>
        </p:txBody>
      </p:sp>
      <p:pic>
        <p:nvPicPr>
          <p:cNvPr id="7" name="图片 6">
            <a:extLst>
              <a:ext uri="{FF2B5EF4-FFF2-40B4-BE49-F238E27FC236}">
                <a16:creationId xmlns:a16="http://schemas.microsoft.com/office/drawing/2014/main" id="{4B3D8E52-6CFA-4FC7-8135-73A0ABDA9D18}"/>
              </a:ext>
            </a:extLst>
          </p:cNvPr>
          <p:cNvPicPr>
            <a:picLocks noChangeAspect="1"/>
          </p:cNvPicPr>
          <p:nvPr/>
        </p:nvPicPr>
        <p:blipFill>
          <a:blip r:embed="rId2"/>
          <a:stretch>
            <a:fillRect/>
          </a:stretch>
        </p:blipFill>
        <p:spPr>
          <a:xfrm>
            <a:off x="1578283" y="1307661"/>
            <a:ext cx="7676190" cy="4638095"/>
          </a:xfrm>
          <a:prstGeom prst="rect">
            <a:avLst/>
          </a:prstGeom>
        </p:spPr>
      </p:pic>
      <p:sp>
        <p:nvSpPr>
          <p:cNvPr id="6" name="矩形 5">
            <a:extLst>
              <a:ext uri="{FF2B5EF4-FFF2-40B4-BE49-F238E27FC236}">
                <a16:creationId xmlns:a16="http://schemas.microsoft.com/office/drawing/2014/main" id="{8EA6B608-F409-4F3B-98C6-07082FA7AD2D}"/>
              </a:ext>
            </a:extLst>
          </p:cNvPr>
          <p:cNvSpPr/>
          <p:nvPr/>
        </p:nvSpPr>
        <p:spPr>
          <a:xfrm>
            <a:off x="164014" y="89332"/>
            <a:ext cx="8280920" cy="505972"/>
          </a:xfrm>
          <a:prstGeom prst="rect">
            <a:avLst/>
          </a:prstGeom>
        </p:spPr>
        <p:txBody>
          <a:bodyPr wrap="square">
            <a:spAutoFit/>
          </a:bodyPr>
          <a:lstStyle/>
          <a:p>
            <a:pPr algn="just" eaLnBrk="0" hangingPunct="0">
              <a:lnSpc>
                <a:spcPct val="120000"/>
              </a:lnSpc>
              <a:spcBef>
                <a:spcPts val="1000"/>
              </a:spcBef>
              <a:buClr>
                <a:srgbClr val="C00000"/>
              </a:buClr>
            </a:pPr>
            <a:r>
              <a:rPr lang="en-US" altLang="zh-CN"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1.3    </a:t>
            </a:r>
            <a:r>
              <a:rPr lang="zh-CN" altLang="en-US"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数值概率算法</a:t>
            </a:r>
          </a:p>
        </p:txBody>
      </p:sp>
    </p:spTree>
    <p:extLst>
      <p:ext uri="{BB962C8B-B14F-4D97-AF65-F5344CB8AC3E}">
        <p14:creationId xmlns:p14="http://schemas.microsoft.com/office/powerpoint/2010/main" val="13616304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4387CF88-F69C-4227-B80D-3D35CF88A9DB}"/>
              </a:ext>
            </a:extLst>
          </p:cNvPr>
          <p:cNvSpPr>
            <a:spLocks noChangeArrowheads="1"/>
          </p:cNvSpPr>
          <p:nvPr/>
        </p:nvSpPr>
        <p:spPr bwMode="auto">
          <a:xfrm>
            <a:off x="2540" y="630195"/>
            <a:ext cx="12189460" cy="80370"/>
          </a:xfrm>
          <a:prstGeom prst="rect">
            <a:avLst/>
          </a:prstGeom>
          <a:solidFill>
            <a:srgbClr val="0070C0"/>
          </a:solidFill>
          <a:ln w="3175">
            <a:solidFill>
              <a:schemeClr val="bg1"/>
            </a:solidFill>
            <a:miter lim="800000"/>
          </a:ln>
        </p:spPr>
        <p:txBody>
          <a:bodyPr anchor="ctr"/>
          <a:lstStyle/>
          <a:p>
            <a:pPr algn="ctr">
              <a:buClr>
                <a:srgbClr val="000000"/>
              </a:buClr>
              <a:buSzPct val="100000"/>
            </a:pPr>
            <a:endParaRPr lang="en-US" altLang="zh-CN" sz="3600" b="1" dirty="0">
              <a:solidFill>
                <a:schemeClr val="bg1"/>
              </a:solidFill>
              <a:latin typeface="+mn-lt"/>
              <a:ea typeface="黑体" panose="02010609060101010101" pitchFamily="2" charset="-122"/>
              <a:sym typeface="Webdings" panose="05030102010509060703" pitchFamily="18" charset="2"/>
            </a:endParaRPr>
          </a:p>
        </p:txBody>
      </p:sp>
      <p:pic>
        <p:nvPicPr>
          <p:cNvPr id="3" name="图片 2">
            <a:extLst>
              <a:ext uri="{FF2B5EF4-FFF2-40B4-BE49-F238E27FC236}">
                <a16:creationId xmlns:a16="http://schemas.microsoft.com/office/drawing/2014/main" id="{F85B3337-D602-446D-AE06-E5DE0E75F941}"/>
              </a:ext>
            </a:extLst>
          </p:cNvPr>
          <p:cNvPicPr>
            <a:picLocks noChangeAspect="1"/>
          </p:cNvPicPr>
          <p:nvPr/>
        </p:nvPicPr>
        <p:blipFill>
          <a:blip r:embed="rId2"/>
          <a:stretch>
            <a:fillRect/>
          </a:stretch>
        </p:blipFill>
        <p:spPr>
          <a:xfrm>
            <a:off x="1025237" y="947140"/>
            <a:ext cx="7866667" cy="3657143"/>
          </a:xfrm>
          <a:prstGeom prst="rect">
            <a:avLst/>
          </a:prstGeom>
        </p:spPr>
      </p:pic>
      <p:sp>
        <p:nvSpPr>
          <p:cNvPr id="6" name="矩形 5">
            <a:extLst>
              <a:ext uri="{FF2B5EF4-FFF2-40B4-BE49-F238E27FC236}">
                <a16:creationId xmlns:a16="http://schemas.microsoft.com/office/drawing/2014/main" id="{47304106-6A88-4DCE-B13A-9F18AE4408FE}"/>
              </a:ext>
            </a:extLst>
          </p:cNvPr>
          <p:cNvSpPr/>
          <p:nvPr/>
        </p:nvSpPr>
        <p:spPr>
          <a:xfrm>
            <a:off x="164014" y="89332"/>
            <a:ext cx="8280920" cy="505972"/>
          </a:xfrm>
          <a:prstGeom prst="rect">
            <a:avLst/>
          </a:prstGeom>
        </p:spPr>
        <p:txBody>
          <a:bodyPr wrap="square">
            <a:spAutoFit/>
          </a:bodyPr>
          <a:lstStyle/>
          <a:p>
            <a:pPr algn="just" eaLnBrk="0" hangingPunct="0">
              <a:lnSpc>
                <a:spcPct val="120000"/>
              </a:lnSpc>
              <a:spcBef>
                <a:spcPts val="1000"/>
              </a:spcBef>
              <a:buClr>
                <a:srgbClr val="C00000"/>
              </a:buClr>
            </a:pPr>
            <a:r>
              <a:rPr lang="en-US" altLang="zh-CN"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1.3    </a:t>
            </a:r>
            <a:r>
              <a:rPr lang="zh-CN" altLang="en-US"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数值概率算法</a:t>
            </a:r>
          </a:p>
        </p:txBody>
      </p:sp>
    </p:spTree>
    <p:extLst>
      <p:ext uri="{BB962C8B-B14F-4D97-AF65-F5344CB8AC3E}">
        <p14:creationId xmlns:p14="http://schemas.microsoft.com/office/powerpoint/2010/main" val="7994855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35229D9C-DC33-43C5-A701-9661C021C823}"/>
              </a:ext>
            </a:extLst>
          </p:cNvPr>
          <p:cNvGrpSpPr/>
          <p:nvPr/>
        </p:nvGrpSpPr>
        <p:grpSpPr>
          <a:xfrm>
            <a:off x="1005923" y="964789"/>
            <a:ext cx="9928488" cy="5120706"/>
            <a:chOff x="1005923" y="964789"/>
            <a:chExt cx="9928488" cy="5120706"/>
          </a:xfrm>
        </p:grpSpPr>
        <p:grpSp>
          <p:nvGrpSpPr>
            <p:cNvPr id="10" name="组合 9">
              <a:extLst>
                <a:ext uri="{FF2B5EF4-FFF2-40B4-BE49-F238E27FC236}">
                  <a16:creationId xmlns:a16="http://schemas.microsoft.com/office/drawing/2014/main" id="{A84E19FF-D0F7-4AED-8462-8A47867EEDB9}"/>
                </a:ext>
              </a:extLst>
            </p:cNvPr>
            <p:cNvGrpSpPr/>
            <p:nvPr/>
          </p:nvGrpSpPr>
          <p:grpSpPr>
            <a:xfrm>
              <a:off x="1005923" y="964789"/>
              <a:ext cx="9928488" cy="5120706"/>
              <a:chOff x="1366601" y="1026666"/>
              <a:chExt cx="9160259" cy="5008440"/>
            </a:xfrm>
          </p:grpSpPr>
          <p:grpSp>
            <p:nvGrpSpPr>
              <p:cNvPr id="4" name="组合 3">
                <a:extLst>
                  <a:ext uri="{FF2B5EF4-FFF2-40B4-BE49-F238E27FC236}">
                    <a16:creationId xmlns:a16="http://schemas.microsoft.com/office/drawing/2014/main" id="{185281AC-3D5C-41BE-9561-5307CA516BAB}"/>
                  </a:ext>
                </a:extLst>
              </p:cNvPr>
              <p:cNvGrpSpPr/>
              <p:nvPr/>
            </p:nvGrpSpPr>
            <p:grpSpPr>
              <a:xfrm>
                <a:off x="1366601" y="1026666"/>
                <a:ext cx="8874177" cy="5008440"/>
                <a:chOff x="1329126" y="1116607"/>
                <a:chExt cx="8874177" cy="5008440"/>
              </a:xfrm>
            </p:grpSpPr>
            <p:pic>
              <p:nvPicPr>
                <p:cNvPr id="7" name="图片 6">
                  <a:extLst>
                    <a:ext uri="{FF2B5EF4-FFF2-40B4-BE49-F238E27FC236}">
                      <a16:creationId xmlns:a16="http://schemas.microsoft.com/office/drawing/2014/main" id="{6FB49717-ECC4-49E3-8E00-34E67A30DFE8}"/>
                    </a:ext>
                  </a:extLst>
                </p:cNvPr>
                <p:cNvPicPr>
                  <a:picLocks noChangeAspect="1"/>
                </p:cNvPicPr>
                <p:nvPr/>
              </p:nvPicPr>
              <p:blipFill>
                <a:blip r:embed="rId2"/>
                <a:stretch>
                  <a:fillRect/>
                </a:stretch>
              </p:blipFill>
              <p:spPr>
                <a:xfrm>
                  <a:off x="1329126" y="1116607"/>
                  <a:ext cx="8874177" cy="5008440"/>
                </a:xfrm>
                <a:prstGeom prst="rect">
                  <a:avLst/>
                </a:prstGeom>
              </p:spPr>
            </p:pic>
            <p:sp>
              <p:nvSpPr>
                <p:cNvPr id="3" name="文本框 2">
                  <a:extLst>
                    <a:ext uri="{FF2B5EF4-FFF2-40B4-BE49-F238E27FC236}">
                      <a16:creationId xmlns:a16="http://schemas.microsoft.com/office/drawing/2014/main" id="{43CA9555-242F-483E-8B8E-B6422A292E63}"/>
                    </a:ext>
                  </a:extLst>
                </p:cNvPr>
                <p:cNvSpPr txBox="1"/>
                <p:nvPr/>
              </p:nvSpPr>
              <p:spPr>
                <a:xfrm>
                  <a:off x="5954843" y="5096656"/>
                  <a:ext cx="206114" cy="400110"/>
                </a:xfrm>
                <a:prstGeom prst="rect">
                  <a:avLst/>
                </a:prstGeom>
                <a:solidFill>
                  <a:schemeClr val="bg1"/>
                </a:solidFill>
              </p:spPr>
              <p:txBody>
                <a:bodyPr wrap="square" rtlCol="0">
                  <a:spAutoFit/>
                </a:bodyPr>
                <a:lstStyle/>
                <a:p>
                  <a:pPr algn="ctr"/>
                  <a:r>
                    <a:rPr lang="en-US" altLang="zh-CN" sz="2000" b="1" dirty="0"/>
                    <a:t>+</a:t>
                  </a:r>
                  <a:endParaRPr lang="zh-CN" altLang="en-US" sz="2000" b="1" dirty="0"/>
                </a:p>
              </p:txBody>
            </p:sp>
          </p:grpSp>
          <p:pic>
            <p:nvPicPr>
              <p:cNvPr id="9" name="图片 8">
                <a:extLst>
                  <a:ext uri="{FF2B5EF4-FFF2-40B4-BE49-F238E27FC236}">
                    <a16:creationId xmlns:a16="http://schemas.microsoft.com/office/drawing/2014/main" id="{64DD768D-9AA1-48BA-87FD-B3C2E139EDB3}"/>
                  </a:ext>
                </a:extLst>
              </p:cNvPr>
              <p:cNvPicPr>
                <a:picLocks noChangeAspect="1"/>
              </p:cNvPicPr>
              <p:nvPr/>
            </p:nvPicPr>
            <p:blipFill>
              <a:blip r:embed="rId3"/>
              <a:stretch>
                <a:fillRect/>
              </a:stretch>
            </p:blipFill>
            <p:spPr>
              <a:xfrm>
                <a:off x="9564955" y="5123931"/>
                <a:ext cx="961905" cy="447619"/>
              </a:xfrm>
              <a:prstGeom prst="rect">
                <a:avLst/>
              </a:prstGeom>
            </p:spPr>
          </p:pic>
        </p:grpSp>
        <p:pic>
          <p:nvPicPr>
            <p:cNvPr id="12" name="图片 11">
              <a:extLst>
                <a:ext uri="{FF2B5EF4-FFF2-40B4-BE49-F238E27FC236}">
                  <a16:creationId xmlns:a16="http://schemas.microsoft.com/office/drawing/2014/main" id="{5F73D884-19B7-4F5D-AECE-9C6D62321565}"/>
                </a:ext>
              </a:extLst>
            </p:cNvPr>
            <p:cNvPicPr>
              <a:picLocks noChangeAspect="1"/>
            </p:cNvPicPr>
            <p:nvPr/>
          </p:nvPicPr>
          <p:blipFill>
            <a:blip r:embed="rId4"/>
            <a:stretch>
              <a:fillRect/>
            </a:stretch>
          </p:blipFill>
          <p:spPr>
            <a:xfrm>
              <a:off x="2581630" y="5555588"/>
              <a:ext cx="7532557" cy="283534"/>
            </a:xfrm>
            <a:prstGeom prst="rect">
              <a:avLst/>
            </a:prstGeom>
          </p:spPr>
        </p:pic>
        <p:pic>
          <p:nvPicPr>
            <p:cNvPr id="14" name="图片 13">
              <a:extLst>
                <a:ext uri="{FF2B5EF4-FFF2-40B4-BE49-F238E27FC236}">
                  <a16:creationId xmlns:a16="http://schemas.microsoft.com/office/drawing/2014/main" id="{E24935B7-29D6-47B4-B7FA-8014E969ED11}"/>
                </a:ext>
              </a:extLst>
            </p:cNvPr>
            <p:cNvPicPr>
              <a:picLocks noChangeAspect="1"/>
            </p:cNvPicPr>
            <p:nvPr/>
          </p:nvPicPr>
          <p:blipFill>
            <a:blip r:embed="rId5"/>
            <a:stretch>
              <a:fillRect/>
            </a:stretch>
          </p:blipFill>
          <p:spPr>
            <a:xfrm>
              <a:off x="1105440" y="5483687"/>
              <a:ext cx="1476190" cy="409524"/>
            </a:xfrm>
            <a:prstGeom prst="rect">
              <a:avLst/>
            </a:prstGeom>
          </p:spPr>
        </p:pic>
      </p:grpSp>
      <p:sp>
        <p:nvSpPr>
          <p:cNvPr id="5" name="Rectangle 3">
            <a:extLst>
              <a:ext uri="{FF2B5EF4-FFF2-40B4-BE49-F238E27FC236}">
                <a16:creationId xmlns:a16="http://schemas.microsoft.com/office/drawing/2014/main" id="{4387CF88-F69C-4227-B80D-3D35CF88A9DB}"/>
              </a:ext>
            </a:extLst>
          </p:cNvPr>
          <p:cNvSpPr>
            <a:spLocks noChangeArrowheads="1"/>
          </p:cNvSpPr>
          <p:nvPr/>
        </p:nvSpPr>
        <p:spPr bwMode="auto">
          <a:xfrm>
            <a:off x="2540" y="630195"/>
            <a:ext cx="12189460" cy="80370"/>
          </a:xfrm>
          <a:prstGeom prst="rect">
            <a:avLst/>
          </a:prstGeom>
          <a:solidFill>
            <a:srgbClr val="0070C0"/>
          </a:solidFill>
          <a:ln w="3175">
            <a:solidFill>
              <a:schemeClr val="bg1"/>
            </a:solidFill>
            <a:miter lim="800000"/>
          </a:ln>
        </p:spPr>
        <p:txBody>
          <a:bodyPr anchor="ctr"/>
          <a:lstStyle/>
          <a:p>
            <a:pPr algn="ctr">
              <a:buClr>
                <a:srgbClr val="000000"/>
              </a:buClr>
              <a:buSzPct val="100000"/>
            </a:pPr>
            <a:endParaRPr lang="en-US" altLang="zh-CN" sz="3600" b="1" dirty="0">
              <a:solidFill>
                <a:schemeClr val="bg1"/>
              </a:solidFill>
              <a:latin typeface="+mn-lt"/>
              <a:ea typeface="黑体" panose="02010609060101010101" pitchFamily="2" charset="-122"/>
              <a:sym typeface="Webdings" panose="05030102010509060703" pitchFamily="18" charset="2"/>
            </a:endParaRPr>
          </a:p>
        </p:txBody>
      </p:sp>
      <p:sp>
        <p:nvSpPr>
          <p:cNvPr id="6" name="矩形 5">
            <a:extLst>
              <a:ext uri="{FF2B5EF4-FFF2-40B4-BE49-F238E27FC236}">
                <a16:creationId xmlns:a16="http://schemas.microsoft.com/office/drawing/2014/main" id="{AD206357-7878-495A-B6F4-1477BE60351A}"/>
              </a:ext>
            </a:extLst>
          </p:cNvPr>
          <p:cNvSpPr/>
          <p:nvPr/>
        </p:nvSpPr>
        <p:spPr>
          <a:xfrm>
            <a:off x="164014" y="89332"/>
            <a:ext cx="8280920" cy="505972"/>
          </a:xfrm>
          <a:prstGeom prst="rect">
            <a:avLst/>
          </a:prstGeom>
        </p:spPr>
        <p:txBody>
          <a:bodyPr wrap="square">
            <a:spAutoFit/>
          </a:bodyPr>
          <a:lstStyle/>
          <a:p>
            <a:pPr algn="just" eaLnBrk="0" hangingPunct="0">
              <a:lnSpc>
                <a:spcPct val="120000"/>
              </a:lnSpc>
              <a:spcBef>
                <a:spcPts val="1000"/>
              </a:spcBef>
              <a:buClr>
                <a:srgbClr val="C00000"/>
              </a:buClr>
            </a:pPr>
            <a:r>
              <a:rPr lang="en-US" altLang="zh-CN"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1.3    </a:t>
            </a:r>
            <a:r>
              <a:rPr lang="zh-CN" altLang="en-US"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数值概率算法</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69070ABD-90FC-41C9-9D53-71B2284340D7}"/>
                  </a:ext>
                </a:extLst>
              </p:cNvPr>
              <p:cNvSpPr txBox="1"/>
              <p:nvPr/>
            </p:nvSpPr>
            <p:spPr>
              <a:xfrm>
                <a:off x="1600720" y="5549949"/>
                <a:ext cx="98091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altLang="zh-CN" i="1" smtClean="0">
                          <a:latin typeface="Cambria Math" panose="02040503050406030204" pitchFamily="18" charset="0"/>
                          <a:ea typeface="Cambria Math" panose="02040503050406030204" pitchFamily="18" charset="0"/>
                        </a:rPr>
                        <m:t>Φ</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)&lt;</m:t>
                      </m:r>
                      <m:r>
                        <a:rPr lang="zh-CN" altLang="en-US" b="0" i="1" smtClean="0">
                          <a:latin typeface="Cambria Math" panose="02040503050406030204" pitchFamily="18" charset="0"/>
                          <a:ea typeface="Cambria Math" panose="02040503050406030204" pitchFamily="18" charset="0"/>
                        </a:rPr>
                        <m:t>𝜀</m:t>
                      </m:r>
                    </m:oMath>
                  </m:oMathPara>
                </a14:m>
                <a:endParaRPr lang="zh-CN" altLang="en-US" dirty="0"/>
              </a:p>
            </p:txBody>
          </p:sp>
        </mc:Choice>
        <mc:Fallback xmlns="">
          <p:sp>
            <p:nvSpPr>
              <p:cNvPr id="2" name="文本框 1">
                <a:extLst>
                  <a:ext uri="{FF2B5EF4-FFF2-40B4-BE49-F238E27FC236}">
                    <a16:creationId xmlns:a16="http://schemas.microsoft.com/office/drawing/2014/main" id="{69070ABD-90FC-41C9-9D53-71B2284340D7}"/>
                  </a:ext>
                </a:extLst>
              </p:cNvPr>
              <p:cNvSpPr txBox="1">
                <a:spLocks noRot="1" noChangeAspect="1" noMove="1" noResize="1" noEditPoints="1" noAdjustHandles="1" noChangeArrowheads="1" noChangeShapeType="1" noTextEdit="1"/>
              </p:cNvSpPr>
              <p:nvPr/>
            </p:nvSpPr>
            <p:spPr>
              <a:xfrm>
                <a:off x="1600720" y="5549949"/>
                <a:ext cx="980910" cy="276999"/>
              </a:xfrm>
              <a:prstGeom prst="rect">
                <a:avLst/>
              </a:prstGeom>
              <a:blipFill>
                <a:blip r:embed="rId6"/>
                <a:stretch>
                  <a:fillRect l="-5000" t="-2174" r="-2500" b="-3260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23408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531F0003-2684-4CDB-AAC3-BC2D72FDE9A3}"/>
              </a:ext>
            </a:extLst>
          </p:cNvPr>
          <p:cNvSpPr txBox="1">
            <a:spLocks noChangeArrowheads="1"/>
          </p:cNvSpPr>
          <p:nvPr/>
        </p:nvSpPr>
        <p:spPr bwMode="auto">
          <a:xfrm>
            <a:off x="1629032" y="1958975"/>
            <a:ext cx="9207843"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r>
              <a:rPr lang="en-US" altLang="zh-CN" sz="6000" b="1" dirty="0">
                <a:ea typeface="仿宋" panose="02010609060101010101" pitchFamily="49" charset="-122"/>
              </a:rPr>
              <a:t>1.1  </a:t>
            </a:r>
            <a:r>
              <a:rPr lang="zh-CN" altLang="en-US" sz="6000" b="1" dirty="0">
                <a:ea typeface="仿宋" panose="02010609060101010101" pitchFamily="49" charset="-122"/>
              </a:rPr>
              <a:t>历史背景及研究意义</a:t>
            </a:r>
            <a:endParaRPr lang="zh-CN" altLang="ru-RU" sz="6000" b="1" dirty="0">
              <a:ea typeface="仿宋" panose="02010609060101010101" pitchFamily="49" charset="-122"/>
            </a:endParaRPr>
          </a:p>
        </p:txBody>
      </p:sp>
    </p:spTree>
    <p:extLst>
      <p:ext uri="{BB962C8B-B14F-4D97-AF65-F5344CB8AC3E}">
        <p14:creationId xmlns:p14="http://schemas.microsoft.com/office/powerpoint/2010/main" val="27731956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8EF21C-A08E-41C7-B228-175CDB3E0F26}"/>
              </a:ext>
            </a:extLst>
          </p:cNvPr>
          <p:cNvSpPr>
            <a:spLocks noChangeArrowheads="1"/>
          </p:cNvSpPr>
          <p:nvPr/>
        </p:nvSpPr>
        <p:spPr bwMode="auto">
          <a:xfrm>
            <a:off x="2540" y="630195"/>
            <a:ext cx="12189460" cy="80370"/>
          </a:xfrm>
          <a:prstGeom prst="rect">
            <a:avLst/>
          </a:prstGeom>
          <a:solidFill>
            <a:srgbClr val="0070C0"/>
          </a:solidFill>
          <a:ln w="3175">
            <a:solidFill>
              <a:schemeClr val="bg1"/>
            </a:solidFill>
            <a:miter lim="800000"/>
          </a:ln>
        </p:spPr>
        <p:txBody>
          <a:bodyPr anchor="ctr"/>
          <a:lstStyle/>
          <a:p>
            <a:pPr algn="ctr">
              <a:buClr>
                <a:srgbClr val="000000"/>
              </a:buClr>
              <a:buSzPct val="100000"/>
            </a:pPr>
            <a:endParaRPr lang="en-US" altLang="zh-CN" sz="3600" b="1" dirty="0">
              <a:solidFill>
                <a:schemeClr val="bg1"/>
              </a:solidFill>
              <a:latin typeface="+mn-lt"/>
              <a:ea typeface="黑体" panose="02010609060101010101" pitchFamily="2" charset="-122"/>
              <a:sym typeface="Webdings" panose="05030102010509060703" pitchFamily="18" charset="2"/>
            </a:endParaRPr>
          </a:p>
        </p:txBody>
      </p:sp>
      <p:sp>
        <p:nvSpPr>
          <p:cNvPr id="5" name="矩形 4">
            <a:extLst>
              <a:ext uri="{FF2B5EF4-FFF2-40B4-BE49-F238E27FC236}">
                <a16:creationId xmlns:a16="http://schemas.microsoft.com/office/drawing/2014/main" id="{1C3FF2F1-48BE-4C39-BDE8-4A6429C52FD1}"/>
              </a:ext>
            </a:extLst>
          </p:cNvPr>
          <p:cNvSpPr/>
          <p:nvPr/>
        </p:nvSpPr>
        <p:spPr>
          <a:xfrm>
            <a:off x="164014" y="89332"/>
            <a:ext cx="8280920" cy="500009"/>
          </a:xfrm>
          <a:prstGeom prst="rect">
            <a:avLst/>
          </a:prstGeom>
        </p:spPr>
        <p:txBody>
          <a:bodyPr wrap="square">
            <a:spAutoFit/>
          </a:bodyPr>
          <a:lstStyle/>
          <a:p>
            <a:pPr algn="just" eaLnBrk="0" hangingPunct="0">
              <a:lnSpc>
                <a:spcPct val="120000"/>
              </a:lnSpc>
              <a:spcBef>
                <a:spcPts val="1000"/>
              </a:spcBef>
              <a:buClr>
                <a:srgbClr val="C00000"/>
              </a:buClr>
            </a:pPr>
            <a:r>
              <a:rPr lang="en-US" altLang="zh-CN"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1.3  </a:t>
            </a:r>
            <a:r>
              <a:rPr lang="zh-CN" altLang="en-US"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  </a:t>
            </a:r>
            <a:r>
              <a:rPr lang="zh-CN" altLang="en-US" sz="2400" b="1" dirty="0">
                <a:solidFill>
                  <a:schemeClr val="accent1"/>
                </a:solidFill>
                <a:effectLst>
                  <a:outerShdw blurRad="38100" dist="25400" dir="5400000" algn="ctr" rotWithShape="0">
                    <a:srgbClr val="6E747A">
                      <a:alpha val="43000"/>
                    </a:srgbClr>
                  </a:outerShdw>
                </a:effectLst>
                <a:ea typeface="黑体" panose="02010609060101010101" pitchFamily="2" charset="-122"/>
                <a:cs typeface="Times New Roman" panose="02020603050405020304" pitchFamily="18" charset="0"/>
              </a:rPr>
              <a:t>拉斯维加斯（</a:t>
            </a:r>
            <a:r>
              <a:rPr lang="en-US" altLang="zh-CN" sz="2400" b="1" dirty="0">
                <a:solidFill>
                  <a:schemeClr val="accent1"/>
                </a:solidFill>
                <a:effectLst>
                  <a:outerShdw blurRad="38100" dist="25400" dir="5400000" algn="ctr" rotWithShape="0">
                    <a:srgbClr val="6E747A">
                      <a:alpha val="43000"/>
                    </a:srgbClr>
                  </a:outerShdw>
                </a:effectLst>
                <a:ea typeface="黑体" panose="02010609060101010101" pitchFamily="2" charset="-122"/>
                <a:cs typeface="Times New Roman" panose="02020603050405020304" pitchFamily="18" charset="0"/>
              </a:rPr>
              <a:t>Las Vegas</a:t>
            </a:r>
            <a:r>
              <a:rPr lang="zh-CN" altLang="en-US" sz="2400" b="1" dirty="0">
                <a:solidFill>
                  <a:schemeClr val="accent1"/>
                </a:solidFill>
                <a:effectLst>
                  <a:outerShdw blurRad="38100" dist="25400" dir="5400000" algn="ctr" rotWithShape="0">
                    <a:srgbClr val="6E747A">
                      <a:alpha val="43000"/>
                    </a:srgbClr>
                  </a:outerShdw>
                </a:effectLst>
                <a:ea typeface="黑体" panose="02010609060101010101" pitchFamily="2" charset="-122"/>
                <a:cs typeface="Times New Roman" panose="02020603050405020304" pitchFamily="18" charset="0"/>
              </a:rPr>
              <a:t>）算法</a:t>
            </a:r>
          </a:p>
        </p:txBody>
      </p:sp>
      <p:sp>
        <p:nvSpPr>
          <p:cNvPr id="7" name="Rectangle 18">
            <a:extLst>
              <a:ext uri="{FF2B5EF4-FFF2-40B4-BE49-F238E27FC236}">
                <a16:creationId xmlns:a16="http://schemas.microsoft.com/office/drawing/2014/main" id="{4BF7B693-544D-44F9-915A-1693EF95AEC5}"/>
              </a:ext>
            </a:extLst>
          </p:cNvPr>
          <p:cNvSpPr>
            <a:spLocks noChangeArrowheads="1"/>
          </p:cNvSpPr>
          <p:nvPr/>
        </p:nvSpPr>
        <p:spPr bwMode="auto">
          <a:xfrm>
            <a:off x="817192" y="1162806"/>
            <a:ext cx="10489239" cy="4004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buSzPct val="100000"/>
              <a:defRPr>
                <a:solidFill>
                  <a:schemeClr val="tx1"/>
                </a:solidFill>
                <a:latin typeface="Arial" panose="020B0604020202020204" pitchFamily="34" charset="0"/>
                <a:ea typeface="宋体" panose="02010600030101010101" pitchFamily="2" charset="-122"/>
              </a:defRPr>
            </a:lvl1pPr>
            <a:lvl2pPr marL="742950" indent="-285750">
              <a:buSzPct val="100000"/>
              <a:defRPr>
                <a:solidFill>
                  <a:schemeClr val="tx1"/>
                </a:solidFill>
                <a:latin typeface="Arial" panose="020B0604020202020204" pitchFamily="34" charset="0"/>
                <a:ea typeface="宋体" panose="02010600030101010101" pitchFamily="2" charset="-122"/>
              </a:defRPr>
            </a:lvl2pPr>
            <a:lvl3pPr marL="1143000" indent="-228600">
              <a:buSzPct val="100000"/>
              <a:defRPr>
                <a:solidFill>
                  <a:schemeClr val="tx1"/>
                </a:solidFill>
                <a:latin typeface="Arial" panose="020B0604020202020204" pitchFamily="34" charset="0"/>
                <a:ea typeface="宋体" panose="02010600030101010101" pitchFamily="2" charset="-122"/>
              </a:defRPr>
            </a:lvl3pPr>
            <a:lvl4pPr marL="1600200" indent="-228600">
              <a:buSzPct val="100000"/>
              <a:defRPr>
                <a:solidFill>
                  <a:schemeClr val="tx1"/>
                </a:solidFill>
                <a:latin typeface="Arial" panose="020B0604020202020204" pitchFamily="34" charset="0"/>
                <a:ea typeface="宋体" panose="02010600030101010101" pitchFamily="2" charset="-122"/>
              </a:defRPr>
            </a:lvl4pPr>
            <a:lvl5pPr marL="2057400" indent="-228600">
              <a:buSzPct val="100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a:lnSpc>
                <a:spcPct val="130000"/>
              </a:lnSpc>
              <a:buFontTx/>
              <a:buChar char="•"/>
            </a:pPr>
            <a:r>
              <a:rPr lang="zh-CN" altLang="ru-RU" sz="2200" b="1" dirty="0">
                <a:solidFill>
                  <a:srgbClr val="FF0000"/>
                </a:solidFill>
                <a:ea typeface="仿宋" panose="02010609060101010101" pitchFamily="49" charset="-122"/>
              </a:rPr>
              <a:t>拉斯维加斯</a:t>
            </a:r>
            <a:r>
              <a:rPr lang="zh-CN" altLang="en-US" sz="2200" b="1" dirty="0">
                <a:solidFill>
                  <a:srgbClr val="FF0000"/>
                </a:solidFill>
                <a:ea typeface="仿宋" panose="02010609060101010101" pitchFamily="49" charset="-122"/>
              </a:rPr>
              <a:t>（</a:t>
            </a:r>
            <a:r>
              <a:rPr lang="en-US" altLang="zh-CN" sz="2200" dirty="0">
                <a:solidFill>
                  <a:srgbClr val="FF0000"/>
                </a:solidFill>
                <a:ea typeface="仿宋" panose="02010609060101010101" pitchFamily="49" charset="-122"/>
              </a:rPr>
              <a:t>Las Vegas</a:t>
            </a:r>
            <a:r>
              <a:rPr lang="zh-CN" altLang="en-US" sz="2200" b="1" dirty="0">
                <a:solidFill>
                  <a:srgbClr val="FF0000"/>
                </a:solidFill>
                <a:ea typeface="仿宋" panose="02010609060101010101" pitchFamily="49" charset="-122"/>
              </a:rPr>
              <a:t>）</a:t>
            </a:r>
            <a:r>
              <a:rPr lang="zh-CN" altLang="ru-RU" sz="2200" b="1" dirty="0">
                <a:solidFill>
                  <a:srgbClr val="FF0000"/>
                </a:solidFill>
                <a:ea typeface="仿宋" panose="02010609060101010101" pitchFamily="49" charset="-122"/>
              </a:rPr>
              <a:t>算法</a:t>
            </a:r>
            <a:endParaRPr lang="en-US" altLang="zh-CN" sz="2200" b="1" dirty="0">
              <a:solidFill>
                <a:srgbClr val="FF0000"/>
              </a:solidFill>
              <a:ea typeface="仿宋" panose="02010609060101010101" pitchFamily="49" charset="-122"/>
            </a:endParaRPr>
          </a:p>
          <a:p>
            <a:pPr>
              <a:lnSpc>
                <a:spcPct val="130000"/>
              </a:lnSpc>
              <a:buFontTx/>
              <a:buChar char="•"/>
            </a:pPr>
            <a:endParaRPr lang="en-US" altLang="zh-CN" sz="2200" b="1" dirty="0">
              <a:solidFill>
                <a:srgbClr val="FF0000"/>
              </a:solidFill>
              <a:ea typeface="仿宋" panose="02010609060101010101" pitchFamily="49" charset="-122"/>
            </a:endParaRPr>
          </a:p>
          <a:p>
            <a:pPr>
              <a:lnSpc>
                <a:spcPct val="130000"/>
              </a:lnSpc>
              <a:buFontTx/>
              <a:buChar char="•"/>
            </a:pPr>
            <a:r>
              <a:rPr lang="zh-CN" altLang="en-US" sz="2200" b="1" dirty="0">
                <a:ea typeface="仿宋" panose="02010609060101010101" pitchFamily="49" charset="-122"/>
              </a:rPr>
              <a:t>特点是“或者给出正确解”、“或者无解”。</a:t>
            </a:r>
            <a:r>
              <a:rPr lang="zh-CN" altLang="ru-RU" sz="2200" b="1" dirty="0">
                <a:ea typeface="仿宋" panose="02010609060101010101" pitchFamily="49" charset="-122"/>
              </a:rPr>
              <a:t>一旦用拉斯维加斯算法找到一个解，这个解就一定是</a:t>
            </a:r>
            <a:r>
              <a:rPr lang="zh-CN" altLang="ru-RU" sz="2200" b="1" dirty="0">
                <a:solidFill>
                  <a:srgbClr val="00B0F0"/>
                </a:solidFill>
                <a:ea typeface="仿宋" panose="02010609060101010101" pitchFamily="49" charset="-122"/>
              </a:rPr>
              <a:t>正确解</a:t>
            </a:r>
            <a:r>
              <a:rPr lang="zh-CN" altLang="ru-RU" sz="2200" b="1" dirty="0">
                <a:ea typeface="仿宋" panose="02010609060101010101" pitchFamily="49" charset="-122"/>
              </a:rPr>
              <a:t>。拉斯维加斯算法找到正确解的概率随着它所用的计算时间的增加而提高。对于所求解问题的任意实例，用同一拉斯维加斯算法反复对它求解，可以使求解失效的概率任意小。</a:t>
            </a:r>
            <a:endParaRPr lang="en-US" altLang="zh-CN" sz="2200" b="1" dirty="0">
              <a:ea typeface="仿宋" panose="02010609060101010101" pitchFamily="49" charset="-122"/>
            </a:endParaRPr>
          </a:p>
          <a:p>
            <a:pPr>
              <a:lnSpc>
                <a:spcPct val="130000"/>
              </a:lnSpc>
              <a:buFontTx/>
              <a:buChar char="•"/>
            </a:pPr>
            <a:endParaRPr lang="en-US" altLang="zh-CN" sz="2200" b="1" dirty="0">
              <a:ea typeface="仿宋" panose="02010609060101010101" pitchFamily="49" charset="-122"/>
            </a:endParaRPr>
          </a:p>
          <a:p>
            <a:pPr>
              <a:lnSpc>
                <a:spcPct val="130000"/>
              </a:lnSpc>
              <a:buFontTx/>
              <a:buChar char="•"/>
            </a:pPr>
            <a:r>
              <a:rPr lang="zh-CN" altLang="en-US" sz="2200" b="1" dirty="0">
                <a:ea typeface="仿宋" panose="02010609060101010101" pitchFamily="49" charset="-122"/>
              </a:rPr>
              <a:t>此类算法，主要是分析算法的时间复杂度的期望值，以及调用一次产生失败（求不出解）的概率。 </a:t>
            </a:r>
          </a:p>
        </p:txBody>
      </p:sp>
    </p:spTree>
    <p:extLst>
      <p:ext uri="{BB962C8B-B14F-4D97-AF65-F5344CB8AC3E}">
        <p14:creationId xmlns:p14="http://schemas.microsoft.com/office/powerpoint/2010/main" val="3267662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childTnLst>
                                    <p:set>
                                      <p:cBhvr additive="base">
                                        <p:cTn id="6" dur="1" fill="hold">
                                          <p:stCondLst>
                                            <p:cond delay="0"/>
                                          </p:stCondLst>
                                        </p:cTn>
                                        <p:tgtEl>
                                          <p:spTgt spid="7">
                                            <p:txEl>
                                              <p:pRg st="0" end="0"/>
                                            </p:txEl>
                                          </p:spTgt>
                                        </p:tgtEl>
                                        <p:attrNameLst>
                                          <p:attrName>style.visibility</p:attrName>
                                        </p:attrNameLst>
                                      </p:cBhvr>
                                      <p:to>
                                        <p:strVal val="visible"/>
                                      </p:to>
                                    </p:set>
                                    <p:animEffect transition="in" filter="blinds(horizontal)">
                                      <p:cBhvr additive="base">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childTnLst>
                                    <p:set>
                                      <p:cBhvr additive="base">
                                        <p:cTn id="11" dur="1" fill="hold">
                                          <p:stCondLst>
                                            <p:cond delay="0"/>
                                          </p:stCondLst>
                                        </p:cTn>
                                        <p:tgtEl>
                                          <p:spTgt spid="7">
                                            <p:txEl>
                                              <p:pRg st="2" end="2"/>
                                            </p:txEl>
                                          </p:spTgt>
                                        </p:tgtEl>
                                        <p:attrNameLst>
                                          <p:attrName>style.visibility</p:attrName>
                                        </p:attrNameLst>
                                      </p:cBhvr>
                                      <p:to>
                                        <p:strVal val="visible"/>
                                      </p:to>
                                    </p:set>
                                    <p:animEffect transition="in" filter="blinds(horizontal)">
                                      <p:cBhvr additive="base">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childTnLst>
                                    <p:set>
                                      <p:cBhvr additive="base">
                                        <p:cTn id="16" dur="1" fill="hold">
                                          <p:stCondLst>
                                            <p:cond delay="0"/>
                                          </p:stCondLst>
                                        </p:cTn>
                                        <p:tgtEl>
                                          <p:spTgt spid="7">
                                            <p:txEl>
                                              <p:pRg st="4" end="4"/>
                                            </p:txEl>
                                          </p:spTgt>
                                        </p:tgtEl>
                                        <p:attrNameLst>
                                          <p:attrName>style.visibility</p:attrName>
                                        </p:attrNameLst>
                                      </p:cBhvr>
                                      <p:to>
                                        <p:strVal val="visible"/>
                                      </p:to>
                                    </p:set>
                                    <p:animEffect transition="in" filter="blinds(horizontal)">
                                      <p:cBhvr additive="base">
                                        <p:cTn id="1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4387CF88-F69C-4227-B80D-3D35CF88A9DB}"/>
              </a:ext>
            </a:extLst>
          </p:cNvPr>
          <p:cNvSpPr>
            <a:spLocks noChangeArrowheads="1"/>
          </p:cNvSpPr>
          <p:nvPr/>
        </p:nvSpPr>
        <p:spPr bwMode="auto">
          <a:xfrm>
            <a:off x="2540" y="630195"/>
            <a:ext cx="12189460" cy="80370"/>
          </a:xfrm>
          <a:prstGeom prst="rect">
            <a:avLst/>
          </a:prstGeom>
          <a:solidFill>
            <a:srgbClr val="0070C0"/>
          </a:solidFill>
          <a:ln w="3175">
            <a:solidFill>
              <a:schemeClr val="bg1"/>
            </a:solidFill>
            <a:miter lim="800000"/>
          </a:ln>
        </p:spPr>
        <p:txBody>
          <a:bodyPr anchor="ctr"/>
          <a:lstStyle/>
          <a:p>
            <a:pPr algn="ctr">
              <a:buClr>
                <a:srgbClr val="000000"/>
              </a:buClr>
              <a:buSzPct val="100000"/>
            </a:pPr>
            <a:endParaRPr lang="en-US" altLang="zh-CN" sz="3600" b="1" dirty="0">
              <a:solidFill>
                <a:schemeClr val="bg1"/>
              </a:solidFill>
              <a:latin typeface="+mn-lt"/>
              <a:ea typeface="黑体" panose="02010609060101010101" pitchFamily="2" charset="-122"/>
              <a:sym typeface="Webdings" panose="05030102010509060703" pitchFamily="18" charset="2"/>
            </a:endParaRPr>
          </a:p>
        </p:txBody>
      </p:sp>
      <p:sp>
        <p:nvSpPr>
          <p:cNvPr id="8" name="文本框 7">
            <a:extLst>
              <a:ext uri="{FF2B5EF4-FFF2-40B4-BE49-F238E27FC236}">
                <a16:creationId xmlns:a16="http://schemas.microsoft.com/office/drawing/2014/main" id="{A5B3EA6A-D04F-4959-88CE-96974CF66DBB}"/>
              </a:ext>
            </a:extLst>
          </p:cNvPr>
          <p:cNvSpPr txBox="1"/>
          <p:nvPr/>
        </p:nvSpPr>
        <p:spPr>
          <a:xfrm>
            <a:off x="875270" y="1117238"/>
            <a:ext cx="10441460" cy="4202497"/>
          </a:xfrm>
          <a:prstGeom prst="rect">
            <a:avLst/>
          </a:prstGeom>
          <a:noFill/>
        </p:spPr>
        <p:txBody>
          <a:bodyPr wrap="square">
            <a:spAutoFit/>
          </a:bodyPr>
          <a:lstStyle/>
          <a:p>
            <a:pPr>
              <a:lnSpc>
                <a:spcPct val="150000"/>
              </a:lnSpc>
            </a:pPr>
            <a:r>
              <a:rPr lang="zh-CN" altLang="en-US" sz="2000" b="0" i="0" u="none" strike="noStrike" baseline="0" dirty="0">
                <a:solidFill>
                  <a:srgbClr val="1D1D56"/>
                </a:solidFill>
                <a:latin typeface="华文新魏" panose="02010800040101010101" pitchFamily="2" charset="-122"/>
                <a:ea typeface="华文新魏" panose="02010800040101010101" pitchFamily="2" charset="-122"/>
              </a:rPr>
              <a:t>拉斯维加斯算法的一个显著特征是它所做的随机性决策有可能导致算法找不到所需要的解。</a:t>
            </a:r>
          </a:p>
          <a:p>
            <a:pPr>
              <a:lnSpc>
                <a:spcPct val="150000"/>
              </a:lnSpc>
            </a:pPr>
            <a:r>
              <a:rPr lang="en-US" altLang="zh-CN" sz="2000" b="0" i="0" u="none" strike="noStrike" baseline="0" dirty="0">
                <a:solidFill>
                  <a:srgbClr val="003265"/>
                </a:solidFill>
                <a:latin typeface="华文新魏" panose="02010800040101010101" pitchFamily="2" charset="-122"/>
                <a:ea typeface="华文新魏" panose="02010800040101010101" pitchFamily="2" charset="-122"/>
              </a:rPr>
              <a:t>void obstinate(Object x, Object y)</a:t>
            </a:r>
          </a:p>
          <a:p>
            <a:pPr>
              <a:lnSpc>
                <a:spcPct val="150000"/>
              </a:lnSpc>
            </a:pPr>
            <a:r>
              <a:rPr lang="en-US" altLang="zh-CN" sz="2000" b="0" i="0" u="none" strike="noStrike" baseline="0" dirty="0">
                <a:solidFill>
                  <a:srgbClr val="003265"/>
                </a:solidFill>
                <a:latin typeface="华文新魏" panose="02010800040101010101" pitchFamily="2" charset="-122"/>
                <a:ea typeface="华文新魏" panose="02010800040101010101" pitchFamily="2" charset="-122"/>
              </a:rPr>
              <a:t>{ </a:t>
            </a:r>
            <a:r>
              <a:rPr lang="en-US" altLang="zh-CN" sz="2000" b="0" i="0" u="none" strike="noStrike" baseline="0" dirty="0">
                <a:solidFill>
                  <a:srgbClr val="FF0000"/>
                </a:solidFill>
                <a:latin typeface="华文新魏" panose="02010800040101010101" pitchFamily="2" charset="-122"/>
                <a:ea typeface="华文新魏" panose="02010800040101010101" pitchFamily="2" charset="-122"/>
              </a:rPr>
              <a:t>// </a:t>
            </a:r>
            <a:r>
              <a:rPr lang="zh-CN" altLang="en-US" sz="2000" b="0" i="0" u="none" strike="noStrike" baseline="0" dirty="0">
                <a:solidFill>
                  <a:srgbClr val="FF0000"/>
                </a:solidFill>
                <a:latin typeface="华文新魏" panose="02010800040101010101" pitchFamily="2" charset="-122"/>
                <a:ea typeface="华文新魏" panose="02010800040101010101" pitchFamily="2" charset="-122"/>
              </a:rPr>
              <a:t>反复调用拉斯维加斯算法</a:t>
            </a:r>
            <a:r>
              <a:rPr lang="en-US" altLang="zh-CN" sz="2000" b="0" i="0" u="none" strike="noStrike" baseline="0" dirty="0">
                <a:solidFill>
                  <a:srgbClr val="FF0000"/>
                </a:solidFill>
                <a:latin typeface="华文新魏" panose="02010800040101010101" pitchFamily="2" charset="-122"/>
                <a:ea typeface="华文新魏" panose="02010800040101010101" pitchFamily="2" charset="-122"/>
              </a:rPr>
              <a:t>LV(</a:t>
            </a:r>
            <a:r>
              <a:rPr lang="en-US" altLang="zh-CN" sz="2000" b="0" i="0" u="none" strike="noStrike" baseline="0" dirty="0" err="1">
                <a:solidFill>
                  <a:srgbClr val="FF0000"/>
                </a:solidFill>
                <a:latin typeface="华文新魏" panose="02010800040101010101" pitchFamily="2" charset="-122"/>
                <a:ea typeface="华文新魏" panose="02010800040101010101" pitchFamily="2" charset="-122"/>
              </a:rPr>
              <a:t>x,y</a:t>
            </a:r>
            <a:r>
              <a:rPr lang="en-US" altLang="zh-CN" sz="2000" b="0" i="0" u="none" strike="noStrike" baseline="0" dirty="0">
                <a:solidFill>
                  <a:srgbClr val="FF0000"/>
                </a:solidFill>
                <a:latin typeface="华文新魏" panose="02010800040101010101" pitchFamily="2" charset="-122"/>
                <a:ea typeface="华文新魏" panose="02010800040101010101" pitchFamily="2" charset="-122"/>
              </a:rPr>
              <a:t>)</a:t>
            </a:r>
            <a:r>
              <a:rPr lang="zh-CN" altLang="en-US" sz="2000" b="0" i="0" u="none" strike="noStrike" baseline="0" dirty="0">
                <a:solidFill>
                  <a:srgbClr val="FF0000"/>
                </a:solidFill>
                <a:latin typeface="华文新魏" panose="02010800040101010101" pitchFamily="2" charset="-122"/>
                <a:ea typeface="华文新魏" panose="02010800040101010101" pitchFamily="2" charset="-122"/>
              </a:rPr>
              <a:t>，直到找到问题的一个解</a:t>
            </a:r>
            <a:r>
              <a:rPr lang="en-US" altLang="zh-CN" sz="2000" b="0" i="0" u="none" strike="noStrike" baseline="0" dirty="0">
                <a:solidFill>
                  <a:srgbClr val="FF0000"/>
                </a:solidFill>
                <a:latin typeface="华文新魏" panose="02010800040101010101" pitchFamily="2" charset="-122"/>
                <a:ea typeface="华文新魏" panose="02010800040101010101" pitchFamily="2" charset="-122"/>
              </a:rPr>
              <a:t>y</a:t>
            </a:r>
          </a:p>
          <a:p>
            <a:pPr>
              <a:lnSpc>
                <a:spcPct val="150000"/>
              </a:lnSpc>
            </a:pPr>
            <a:r>
              <a:rPr lang="en-US" altLang="zh-CN" sz="2000" b="0" i="0" u="none" strike="noStrike" baseline="0" dirty="0" err="1">
                <a:solidFill>
                  <a:srgbClr val="003265"/>
                </a:solidFill>
                <a:latin typeface="华文新魏" panose="02010800040101010101" pitchFamily="2" charset="-122"/>
                <a:ea typeface="华文新魏" panose="02010800040101010101" pitchFamily="2" charset="-122"/>
              </a:rPr>
              <a:t>Boolsuccess</a:t>
            </a:r>
            <a:r>
              <a:rPr lang="en-US" altLang="zh-CN" sz="2000" b="0" i="0" u="none" strike="noStrike" baseline="0" dirty="0">
                <a:solidFill>
                  <a:srgbClr val="003265"/>
                </a:solidFill>
                <a:latin typeface="华文新魏" panose="02010800040101010101" pitchFamily="2" charset="-122"/>
                <a:ea typeface="华文新魏" panose="02010800040101010101" pitchFamily="2" charset="-122"/>
              </a:rPr>
              <a:t>= false;</a:t>
            </a:r>
          </a:p>
          <a:p>
            <a:pPr>
              <a:lnSpc>
                <a:spcPct val="150000"/>
              </a:lnSpc>
            </a:pPr>
            <a:r>
              <a:rPr lang="en-US" altLang="zh-CN" sz="2000" b="0" i="0" u="none" strike="noStrike" baseline="0" dirty="0">
                <a:solidFill>
                  <a:srgbClr val="003265"/>
                </a:solidFill>
                <a:latin typeface="华文新魏" panose="02010800040101010101" pitchFamily="2" charset="-122"/>
                <a:ea typeface="华文新魏" panose="02010800040101010101" pitchFamily="2" charset="-122"/>
              </a:rPr>
              <a:t>while (!success) success=lv(</a:t>
            </a:r>
            <a:r>
              <a:rPr lang="en-US" altLang="zh-CN" sz="2000" b="0" i="0" u="none" strike="noStrike" baseline="0" dirty="0" err="1">
                <a:solidFill>
                  <a:srgbClr val="003265"/>
                </a:solidFill>
                <a:latin typeface="华文新魏" panose="02010800040101010101" pitchFamily="2" charset="-122"/>
                <a:ea typeface="华文新魏" panose="02010800040101010101" pitchFamily="2" charset="-122"/>
              </a:rPr>
              <a:t>x,y</a:t>
            </a:r>
            <a:r>
              <a:rPr lang="en-US" altLang="zh-CN" sz="2000" b="0" i="0" u="none" strike="noStrike" baseline="0" dirty="0">
                <a:solidFill>
                  <a:srgbClr val="003265"/>
                </a:solidFill>
                <a:latin typeface="华文新魏" panose="02010800040101010101" pitchFamily="2" charset="-122"/>
                <a:ea typeface="华文新魏" panose="02010800040101010101" pitchFamily="2" charset="-122"/>
              </a:rPr>
              <a:t>);}</a:t>
            </a:r>
          </a:p>
          <a:p>
            <a:pPr>
              <a:lnSpc>
                <a:spcPct val="150000"/>
              </a:lnSpc>
            </a:pPr>
            <a:r>
              <a:rPr lang="zh-CN" altLang="en-US" sz="2000" b="0" i="0" u="none" strike="noStrike" baseline="0" dirty="0">
                <a:solidFill>
                  <a:srgbClr val="003265"/>
                </a:solidFill>
                <a:latin typeface="华文新魏" panose="02010800040101010101" pitchFamily="2" charset="-122"/>
                <a:ea typeface="华文新魏" panose="02010800040101010101" pitchFamily="2" charset="-122"/>
              </a:rPr>
              <a:t>设</a:t>
            </a:r>
            <a:r>
              <a:rPr lang="en-US" altLang="zh-CN" sz="2000" b="0" i="0" u="none" strike="noStrike" baseline="0" dirty="0">
                <a:solidFill>
                  <a:srgbClr val="003265"/>
                </a:solidFill>
                <a:latin typeface="华文新魏" panose="02010800040101010101" pitchFamily="2" charset="-122"/>
                <a:ea typeface="华文新魏" panose="02010800040101010101" pitchFamily="2" charset="-122"/>
              </a:rPr>
              <a:t>p(x)</a:t>
            </a:r>
            <a:r>
              <a:rPr lang="zh-CN" altLang="en-US" sz="2000" b="0" i="0" u="none" strike="noStrike" baseline="0" dirty="0">
                <a:solidFill>
                  <a:srgbClr val="003265"/>
                </a:solidFill>
                <a:latin typeface="华文新魏" panose="02010800040101010101" pitchFamily="2" charset="-122"/>
                <a:ea typeface="华文新魏" panose="02010800040101010101" pitchFamily="2" charset="-122"/>
              </a:rPr>
              <a:t>是对输入</a:t>
            </a:r>
            <a:r>
              <a:rPr lang="en-US" altLang="zh-CN" sz="2000" b="0" i="0" u="none" strike="noStrike" baseline="0" dirty="0">
                <a:solidFill>
                  <a:srgbClr val="003265"/>
                </a:solidFill>
                <a:latin typeface="华文新魏" panose="02010800040101010101" pitchFamily="2" charset="-122"/>
                <a:ea typeface="华文新魏" panose="02010800040101010101" pitchFamily="2" charset="-122"/>
              </a:rPr>
              <a:t>x</a:t>
            </a:r>
            <a:r>
              <a:rPr lang="zh-CN" altLang="en-US" sz="2000" b="0" i="0" u="none" strike="noStrike" baseline="0" dirty="0">
                <a:solidFill>
                  <a:srgbClr val="003265"/>
                </a:solidFill>
                <a:latin typeface="华文新魏" panose="02010800040101010101" pitchFamily="2" charset="-122"/>
                <a:ea typeface="华文新魏" panose="02010800040101010101" pitchFamily="2" charset="-122"/>
              </a:rPr>
              <a:t>调用拉斯维加斯算法获得问题的一个解的概率。一个正确的拉斯维加斯算法应该对所有输入</a:t>
            </a:r>
            <a:r>
              <a:rPr lang="en-US" altLang="zh-CN" sz="2000" b="0" i="0" u="none" strike="noStrike" baseline="0" dirty="0">
                <a:solidFill>
                  <a:srgbClr val="003265"/>
                </a:solidFill>
                <a:latin typeface="华文新魏" panose="02010800040101010101" pitchFamily="2" charset="-122"/>
                <a:ea typeface="华文新魏" panose="02010800040101010101" pitchFamily="2" charset="-122"/>
              </a:rPr>
              <a:t>x</a:t>
            </a:r>
            <a:r>
              <a:rPr lang="zh-CN" altLang="en-US" sz="2000" b="0" i="0" u="none" strike="noStrike" baseline="0" dirty="0">
                <a:solidFill>
                  <a:srgbClr val="003265"/>
                </a:solidFill>
                <a:latin typeface="华文新魏" panose="02010800040101010101" pitchFamily="2" charset="-122"/>
                <a:ea typeface="华文新魏" panose="02010800040101010101" pitchFamily="2" charset="-122"/>
              </a:rPr>
              <a:t>均有</a:t>
            </a:r>
            <a:r>
              <a:rPr lang="en-US" altLang="zh-CN" sz="2000" b="0" i="0" u="none" strike="noStrike" baseline="0" dirty="0">
                <a:solidFill>
                  <a:srgbClr val="003265"/>
                </a:solidFill>
                <a:latin typeface="华文新魏" panose="02010800040101010101" pitchFamily="2" charset="-122"/>
                <a:ea typeface="华文新魏" panose="02010800040101010101" pitchFamily="2" charset="-122"/>
              </a:rPr>
              <a:t>p(x)&gt;0</a:t>
            </a:r>
            <a:r>
              <a:rPr lang="zh-CN" altLang="en-US" sz="2000" b="0" i="0" u="none" strike="noStrike" baseline="0" dirty="0">
                <a:solidFill>
                  <a:srgbClr val="003265"/>
                </a:solidFill>
                <a:latin typeface="华文新魏" panose="02010800040101010101" pitchFamily="2" charset="-122"/>
                <a:ea typeface="华文新魏" panose="02010800040101010101" pitchFamily="2" charset="-122"/>
              </a:rPr>
              <a:t>。</a:t>
            </a:r>
          </a:p>
          <a:p>
            <a:pPr>
              <a:lnSpc>
                <a:spcPct val="150000"/>
              </a:lnSpc>
            </a:pPr>
            <a:r>
              <a:rPr lang="zh-CN" altLang="en-US" sz="2000" b="0" i="0" u="none" strike="noStrike" baseline="0" dirty="0">
                <a:solidFill>
                  <a:srgbClr val="003265"/>
                </a:solidFill>
                <a:latin typeface="华文新魏" panose="02010800040101010101" pitchFamily="2" charset="-122"/>
                <a:ea typeface="华文新魏" panose="02010800040101010101" pitchFamily="2" charset="-122"/>
              </a:rPr>
              <a:t>设</a:t>
            </a:r>
            <a:r>
              <a:rPr lang="en-US" altLang="zh-CN" sz="2000" b="0" i="0" u="none" strike="noStrike" baseline="0" dirty="0">
                <a:solidFill>
                  <a:srgbClr val="003265"/>
                </a:solidFill>
                <a:latin typeface="华文新魏" panose="02010800040101010101" pitchFamily="2" charset="-122"/>
                <a:ea typeface="华文新魏" panose="02010800040101010101" pitchFamily="2" charset="-122"/>
              </a:rPr>
              <a:t>t(x)</a:t>
            </a:r>
            <a:r>
              <a:rPr lang="zh-CN" altLang="en-US" sz="2000" b="0" i="0" u="none" strike="noStrike" baseline="0" dirty="0">
                <a:solidFill>
                  <a:srgbClr val="003265"/>
                </a:solidFill>
                <a:latin typeface="华文新魏" panose="02010800040101010101" pitchFamily="2" charset="-122"/>
                <a:ea typeface="华文新魏" panose="02010800040101010101" pitchFamily="2" charset="-122"/>
              </a:rPr>
              <a:t>是算法</a:t>
            </a:r>
            <a:r>
              <a:rPr lang="en-US" altLang="zh-CN" sz="2000" b="0" i="0" u="none" strike="noStrike" baseline="0" dirty="0">
                <a:solidFill>
                  <a:srgbClr val="003265"/>
                </a:solidFill>
                <a:latin typeface="华文新魏" panose="02010800040101010101" pitchFamily="2" charset="-122"/>
                <a:ea typeface="华文新魏" panose="02010800040101010101" pitchFamily="2" charset="-122"/>
              </a:rPr>
              <a:t>obstinate</a:t>
            </a:r>
            <a:r>
              <a:rPr lang="zh-CN" altLang="en-US" sz="2000" b="0" i="0" u="none" strike="noStrike" baseline="0" dirty="0">
                <a:solidFill>
                  <a:srgbClr val="003265"/>
                </a:solidFill>
                <a:latin typeface="华文新魏" panose="02010800040101010101" pitchFamily="2" charset="-122"/>
                <a:ea typeface="华文新魏" panose="02010800040101010101" pitchFamily="2" charset="-122"/>
              </a:rPr>
              <a:t>找到具体实例</a:t>
            </a:r>
            <a:r>
              <a:rPr lang="en-US" altLang="zh-CN" sz="2000" b="0" i="0" u="none" strike="noStrike" baseline="0" dirty="0">
                <a:solidFill>
                  <a:srgbClr val="003265"/>
                </a:solidFill>
                <a:latin typeface="华文新魏" panose="02010800040101010101" pitchFamily="2" charset="-122"/>
                <a:ea typeface="华文新魏" panose="02010800040101010101" pitchFamily="2" charset="-122"/>
              </a:rPr>
              <a:t>x</a:t>
            </a:r>
            <a:r>
              <a:rPr lang="zh-CN" altLang="en-US" sz="2000" b="0" i="0" u="none" strike="noStrike" baseline="0" dirty="0">
                <a:solidFill>
                  <a:srgbClr val="003265"/>
                </a:solidFill>
                <a:latin typeface="华文新魏" panose="02010800040101010101" pitchFamily="2" charset="-122"/>
                <a:ea typeface="华文新魏" panose="02010800040101010101" pitchFamily="2" charset="-122"/>
              </a:rPr>
              <a:t>的一个解所需的平均时间</a:t>
            </a:r>
            <a:r>
              <a:rPr lang="en-US" altLang="zh-CN" sz="2000" b="0" i="0" u="none" strike="noStrike" baseline="0" dirty="0">
                <a:solidFill>
                  <a:srgbClr val="003265"/>
                </a:solidFill>
                <a:latin typeface="华文新魏" panose="02010800040101010101" pitchFamily="2" charset="-122"/>
                <a:ea typeface="华文新魏" panose="02010800040101010101" pitchFamily="2" charset="-122"/>
              </a:rPr>
              <a:t>,s(x)</a:t>
            </a:r>
            <a:r>
              <a:rPr lang="zh-CN" altLang="en-US" sz="2000" b="0" i="0" u="none" strike="noStrike" baseline="0" dirty="0">
                <a:solidFill>
                  <a:srgbClr val="003265"/>
                </a:solidFill>
                <a:latin typeface="华文新魏" panose="02010800040101010101" pitchFamily="2" charset="-122"/>
                <a:ea typeface="华文新魏" panose="02010800040101010101" pitchFamily="2" charset="-122"/>
              </a:rPr>
              <a:t>和</a:t>
            </a:r>
            <a:r>
              <a:rPr lang="en-US" altLang="zh-CN" sz="2000" b="0" i="0" u="none" strike="noStrike" baseline="0" dirty="0">
                <a:solidFill>
                  <a:srgbClr val="003265"/>
                </a:solidFill>
                <a:latin typeface="华文新魏" panose="02010800040101010101" pitchFamily="2" charset="-122"/>
                <a:ea typeface="华文新魏" panose="02010800040101010101" pitchFamily="2" charset="-122"/>
              </a:rPr>
              <a:t>e(x)</a:t>
            </a:r>
            <a:r>
              <a:rPr lang="zh-CN" altLang="en-US" sz="2000" b="0" i="0" u="none" strike="noStrike" baseline="0" dirty="0">
                <a:solidFill>
                  <a:srgbClr val="003265"/>
                </a:solidFill>
                <a:latin typeface="华文新魏" panose="02010800040101010101" pitchFamily="2" charset="-122"/>
                <a:ea typeface="华文新魏" panose="02010800040101010101" pitchFamily="2" charset="-122"/>
              </a:rPr>
              <a:t>分别是算法对于具体实例</a:t>
            </a:r>
            <a:r>
              <a:rPr lang="en-US" altLang="zh-CN" sz="2000" b="0" i="0" u="none" strike="noStrike" baseline="0" dirty="0">
                <a:solidFill>
                  <a:srgbClr val="003265"/>
                </a:solidFill>
                <a:latin typeface="华文新魏" panose="02010800040101010101" pitchFamily="2" charset="-122"/>
                <a:ea typeface="华文新魏" panose="02010800040101010101" pitchFamily="2" charset="-122"/>
              </a:rPr>
              <a:t>x</a:t>
            </a:r>
            <a:r>
              <a:rPr lang="zh-CN" altLang="en-US" sz="2000" b="0" i="0" u="none" strike="noStrike" baseline="0" dirty="0">
                <a:solidFill>
                  <a:srgbClr val="003265"/>
                </a:solidFill>
                <a:latin typeface="华文新魏" panose="02010800040101010101" pitchFamily="2" charset="-122"/>
                <a:ea typeface="华文新魏" panose="02010800040101010101" pitchFamily="2" charset="-122"/>
              </a:rPr>
              <a:t>求解成功或求解失败所需的平均时间，则有：</a:t>
            </a:r>
            <a:endParaRPr lang="zh-CN" altLang="en-US" sz="2000" dirty="0"/>
          </a:p>
        </p:txBody>
      </p:sp>
      <p:pic>
        <p:nvPicPr>
          <p:cNvPr id="10" name="图片 9">
            <a:extLst>
              <a:ext uri="{FF2B5EF4-FFF2-40B4-BE49-F238E27FC236}">
                <a16:creationId xmlns:a16="http://schemas.microsoft.com/office/drawing/2014/main" id="{BB7E103C-B313-4706-9BBE-515EACDF3115}"/>
              </a:ext>
            </a:extLst>
          </p:cNvPr>
          <p:cNvPicPr>
            <a:picLocks noChangeAspect="1"/>
          </p:cNvPicPr>
          <p:nvPr/>
        </p:nvPicPr>
        <p:blipFill>
          <a:blip r:embed="rId2"/>
          <a:stretch>
            <a:fillRect/>
          </a:stretch>
        </p:blipFill>
        <p:spPr>
          <a:xfrm>
            <a:off x="4179970" y="5572563"/>
            <a:ext cx="2695238" cy="828571"/>
          </a:xfrm>
          <a:prstGeom prst="rect">
            <a:avLst/>
          </a:prstGeom>
        </p:spPr>
      </p:pic>
      <p:sp>
        <p:nvSpPr>
          <p:cNvPr id="6" name="矩形 5">
            <a:extLst>
              <a:ext uri="{FF2B5EF4-FFF2-40B4-BE49-F238E27FC236}">
                <a16:creationId xmlns:a16="http://schemas.microsoft.com/office/drawing/2014/main" id="{AD08B14C-77C2-4370-B543-A3BF41B53444}"/>
              </a:ext>
            </a:extLst>
          </p:cNvPr>
          <p:cNvSpPr/>
          <p:nvPr/>
        </p:nvSpPr>
        <p:spPr>
          <a:xfrm>
            <a:off x="164014" y="89332"/>
            <a:ext cx="8280920" cy="500009"/>
          </a:xfrm>
          <a:prstGeom prst="rect">
            <a:avLst/>
          </a:prstGeom>
        </p:spPr>
        <p:txBody>
          <a:bodyPr wrap="square">
            <a:spAutoFit/>
          </a:bodyPr>
          <a:lstStyle/>
          <a:p>
            <a:pPr algn="just" eaLnBrk="0" hangingPunct="0">
              <a:lnSpc>
                <a:spcPct val="120000"/>
              </a:lnSpc>
              <a:spcBef>
                <a:spcPts val="1000"/>
              </a:spcBef>
              <a:buClr>
                <a:srgbClr val="C00000"/>
              </a:buClr>
            </a:pPr>
            <a:r>
              <a:rPr lang="en-US" altLang="zh-CN"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1.3  </a:t>
            </a:r>
            <a:r>
              <a:rPr lang="zh-CN" altLang="en-US"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  </a:t>
            </a:r>
            <a:r>
              <a:rPr lang="zh-CN" altLang="en-US" sz="2400" b="1" dirty="0">
                <a:solidFill>
                  <a:schemeClr val="accent1"/>
                </a:solidFill>
                <a:effectLst>
                  <a:outerShdw blurRad="38100" dist="25400" dir="5400000" algn="ctr" rotWithShape="0">
                    <a:srgbClr val="6E747A">
                      <a:alpha val="43000"/>
                    </a:srgbClr>
                  </a:outerShdw>
                </a:effectLst>
                <a:ea typeface="黑体" panose="02010609060101010101" pitchFamily="2" charset="-122"/>
                <a:cs typeface="Times New Roman" panose="02020603050405020304" pitchFamily="18" charset="0"/>
              </a:rPr>
              <a:t>拉斯维加斯（</a:t>
            </a:r>
            <a:r>
              <a:rPr lang="en-US" altLang="zh-CN" sz="2400" b="1" dirty="0">
                <a:solidFill>
                  <a:schemeClr val="accent1"/>
                </a:solidFill>
                <a:effectLst>
                  <a:outerShdw blurRad="38100" dist="25400" dir="5400000" algn="ctr" rotWithShape="0">
                    <a:srgbClr val="6E747A">
                      <a:alpha val="43000"/>
                    </a:srgbClr>
                  </a:outerShdw>
                </a:effectLst>
                <a:ea typeface="黑体" panose="02010609060101010101" pitchFamily="2" charset="-122"/>
                <a:cs typeface="Times New Roman" panose="02020603050405020304" pitchFamily="18" charset="0"/>
              </a:rPr>
              <a:t>Las Vegas</a:t>
            </a:r>
            <a:r>
              <a:rPr lang="zh-CN" altLang="en-US" sz="2400" b="1" dirty="0">
                <a:solidFill>
                  <a:schemeClr val="accent1"/>
                </a:solidFill>
                <a:effectLst>
                  <a:outerShdw blurRad="38100" dist="25400" dir="5400000" algn="ctr" rotWithShape="0">
                    <a:srgbClr val="6E747A">
                      <a:alpha val="43000"/>
                    </a:srgbClr>
                  </a:outerShdw>
                </a:effectLst>
                <a:ea typeface="黑体" panose="02010609060101010101" pitchFamily="2" charset="-122"/>
                <a:cs typeface="Times New Roman" panose="02020603050405020304" pitchFamily="18" charset="0"/>
              </a:rPr>
              <a:t>）算法</a:t>
            </a:r>
          </a:p>
        </p:txBody>
      </p:sp>
    </p:spTree>
    <p:extLst>
      <p:ext uri="{BB962C8B-B14F-4D97-AF65-F5344CB8AC3E}">
        <p14:creationId xmlns:p14="http://schemas.microsoft.com/office/powerpoint/2010/main" val="41937735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0C70D3D8-9D86-4DCE-9042-4F8A9B84D790}"/>
              </a:ext>
            </a:extLst>
          </p:cNvPr>
          <p:cNvSpPr>
            <a:spLocks noChangeArrowheads="1"/>
          </p:cNvSpPr>
          <p:nvPr/>
        </p:nvSpPr>
        <p:spPr bwMode="auto">
          <a:xfrm>
            <a:off x="2540" y="630195"/>
            <a:ext cx="12189460" cy="80370"/>
          </a:xfrm>
          <a:prstGeom prst="rect">
            <a:avLst/>
          </a:prstGeom>
          <a:solidFill>
            <a:srgbClr val="0070C0"/>
          </a:solidFill>
          <a:ln w="3175">
            <a:solidFill>
              <a:schemeClr val="bg1"/>
            </a:solidFill>
            <a:miter lim="800000"/>
          </a:ln>
        </p:spPr>
        <p:txBody>
          <a:bodyPr anchor="ctr"/>
          <a:lstStyle/>
          <a:p>
            <a:pPr algn="ctr">
              <a:buClr>
                <a:srgbClr val="000000"/>
              </a:buClr>
              <a:buSzPct val="100000"/>
            </a:pPr>
            <a:endParaRPr lang="en-US" altLang="zh-CN" sz="3600" b="1" dirty="0">
              <a:solidFill>
                <a:schemeClr val="bg1"/>
              </a:solidFill>
              <a:latin typeface="+mn-lt"/>
              <a:ea typeface="黑体" panose="02010609060101010101" pitchFamily="2" charset="-122"/>
              <a:sym typeface="Webdings" panose="05030102010509060703" pitchFamily="18" charset="2"/>
            </a:endParaRPr>
          </a:p>
        </p:txBody>
      </p:sp>
      <p:sp>
        <p:nvSpPr>
          <p:cNvPr id="11" name="文本框 10">
            <a:extLst>
              <a:ext uri="{FF2B5EF4-FFF2-40B4-BE49-F238E27FC236}">
                <a16:creationId xmlns:a16="http://schemas.microsoft.com/office/drawing/2014/main" id="{B11B53F4-231C-4771-869C-A1EFB73299A7}"/>
              </a:ext>
            </a:extLst>
          </p:cNvPr>
          <p:cNvSpPr txBox="1"/>
          <p:nvPr/>
        </p:nvSpPr>
        <p:spPr>
          <a:xfrm>
            <a:off x="506506" y="745456"/>
            <a:ext cx="2471474" cy="2245102"/>
          </a:xfrm>
          <a:prstGeom prst="rect">
            <a:avLst/>
          </a:prstGeom>
          <a:noFill/>
        </p:spPr>
        <p:txBody>
          <a:bodyPr wrap="square">
            <a:spAutoFit/>
          </a:bodyPr>
          <a:lstStyle/>
          <a:p>
            <a:pPr>
              <a:lnSpc>
                <a:spcPct val="150000"/>
              </a:lnSpc>
            </a:pPr>
            <a:r>
              <a:rPr lang="zh-CN" altLang="en-US" sz="2400" b="1" dirty="0">
                <a:solidFill>
                  <a:srgbClr val="7030A0"/>
                </a:solidFill>
                <a:ea typeface="仿宋" panose="02010609060101010101" pitchFamily="49" charset="-122"/>
              </a:rPr>
              <a:t>适用例子：</a:t>
            </a:r>
            <a:endParaRPr lang="en-US" altLang="zh-CN" sz="2400" b="1" dirty="0">
              <a:solidFill>
                <a:srgbClr val="7030A0"/>
              </a:solidFill>
              <a:ea typeface="仿宋" panose="02010609060101010101" pitchFamily="49" charset="-122"/>
            </a:endParaRPr>
          </a:p>
          <a:p>
            <a:pPr marL="342900" indent="-342900">
              <a:lnSpc>
                <a:spcPct val="150000"/>
              </a:lnSpc>
              <a:buFont typeface="Wingdings" panose="05000000000000000000" pitchFamily="2" charset="2"/>
              <a:buChar char="Ø"/>
            </a:pPr>
            <a:r>
              <a:rPr lang="zh-CN" altLang="en-US" sz="2400" b="1" dirty="0">
                <a:solidFill>
                  <a:prstClr val="black"/>
                </a:solidFill>
                <a:ea typeface="仿宋" panose="02010609060101010101" pitchFamily="49" charset="-122"/>
              </a:rPr>
              <a:t>整数因子分解</a:t>
            </a:r>
            <a:endParaRPr lang="en-US" altLang="zh-CN" sz="2400" b="1" dirty="0">
              <a:solidFill>
                <a:prstClr val="black"/>
              </a:solidFill>
              <a:ea typeface="仿宋" panose="02010609060101010101" pitchFamily="49" charset="-122"/>
            </a:endParaRPr>
          </a:p>
          <a:p>
            <a:pPr marL="342900" indent="-342900">
              <a:lnSpc>
                <a:spcPct val="150000"/>
              </a:lnSpc>
              <a:buFont typeface="Wingdings" panose="05000000000000000000" pitchFamily="2" charset="2"/>
              <a:buChar char="Ø"/>
            </a:pPr>
            <a:r>
              <a:rPr lang="en-US" altLang="zh-CN" sz="2400" b="1" dirty="0">
                <a:solidFill>
                  <a:prstClr val="black"/>
                </a:solidFill>
                <a:ea typeface="仿宋" panose="02010609060101010101" pitchFamily="49" charset="-122"/>
              </a:rPr>
              <a:t>N</a:t>
            </a:r>
            <a:r>
              <a:rPr lang="zh-CN" altLang="en-US" sz="2400" b="1" dirty="0">
                <a:solidFill>
                  <a:prstClr val="black"/>
                </a:solidFill>
                <a:ea typeface="仿宋" panose="02010609060101010101" pitchFamily="49" charset="-122"/>
              </a:rPr>
              <a:t>皇后问题</a:t>
            </a:r>
            <a:endParaRPr lang="en-US" altLang="zh-CN" sz="2400" b="1" dirty="0">
              <a:solidFill>
                <a:prstClr val="black"/>
              </a:solidFill>
              <a:ea typeface="仿宋" panose="02010609060101010101" pitchFamily="49" charset="-122"/>
            </a:endParaRPr>
          </a:p>
          <a:p>
            <a:pPr marL="342900" indent="-342900">
              <a:lnSpc>
                <a:spcPct val="150000"/>
              </a:lnSpc>
              <a:buFont typeface="Wingdings" panose="05000000000000000000" pitchFamily="2" charset="2"/>
              <a:buChar char="Ø"/>
            </a:pPr>
            <a:r>
              <a:rPr lang="zh-CN" altLang="en-US" sz="2400" b="1" dirty="0">
                <a:ea typeface="仿宋" panose="02010609060101010101" pitchFamily="49" charset="-122"/>
              </a:rPr>
              <a:t>字符串匹配</a:t>
            </a:r>
            <a:endParaRPr lang="en-US" altLang="zh-CN" sz="2400" b="1" dirty="0">
              <a:solidFill>
                <a:prstClr val="black"/>
              </a:solidFill>
              <a:ea typeface="仿宋" panose="02010609060101010101" pitchFamily="49" charset="-122"/>
            </a:endParaRP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396CF484-C4B7-40EA-AF83-CC109D27CC36}"/>
                  </a:ext>
                </a:extLst>
              </p:cNvPr>
              <p:cNvSpPr txBox="1"/>
              <p:nvPr/>
            </p:nvSpPr>
            <p:spPr>
              <a:xfrm>
                <a:off x="247292" y="3256555"/>
                <a:ext cx="2726732" cy="1088375"/>
              </a:xfrm>
              <a:prstGeom prst="rect">
                <a:avLst/>
              </a:prstGeom>
              <a:noFill/>
            </p:spPr>
            <p:txBody>
              <a:bodyPr wrap="square">
                <a:spAutoFit/>
              </a:bodyPr>
              <a:lstStyle/>
              <a:p>
                <a:pPr algn="ctr"/>
                <a:r>
                  <a:rPr lang="zh-CN" altLang="en-US" sz="3200" b="1" dirty="0">
                    <a:ea typeface="仿宋" panose="02010609060101010101" pitchFamily="49" charset="-122"/>
                  </a:rPr>
                  <a:t>穷举法</a:t>
                </a:r>
                <a:endParaRPr lang="en-US" altLang="zh-CN" sz="3200" b="1" dirty="0">
                  <a:ea typeface="仿宋" panose="02010609060101010101" pitchFamily="49" charset="-122"/>
                </a:endParaRPr>
              </a:p>
              <a:p>
                <a:pPr algn="ctr"/>
                <a:r>
                  <a:rPr lang="zh-CN" altLang="en-US" sz="3200" b="1" dirty="0">
                    <a:ea typeface="仿宋" panose="02010609060101010101" pitchFamily="49" charset="-122"/>
                  </a:rPr>
                  <a:t>（</a:t>
                </a:r>
                <a14:m>
                  <m:oMath xmlns:m="http://schemas.openxmlformats.org/officeDocument/2006/math">
                    <m:sSup>
                      <m:sSupPr>
                        <m:ctrlPr>
                          <a:rPr lang="en-US" altLang="zh-CN" sz="3200" b="1" i="1" smtClean="0">
                            <a:latin typeface="Cambria Math" panose="02040503050406030204" pitchFamily="18" charset="0"/>
                            <a:ea typeface="仿宋" panose="02010609060101010101" pitchFamily="49" charset="-122"/>
                          </a:rPr>
                        </m:ctrlPr>
                      </m:sSupPr>
                      <m:e>
                        <m:r>
                          <a:rPr lang="en-US" altLang="zh-CN" sz="3200" b="1" i="1" smtClean="0">
                            <a:latin typeface="Cambria Math" panose="02040503050406030204" pitchFamily="18" charset="0"/>
                            <a:ea typeface="仿宋" panose="02010609060101010101" pitchFamily="49" charset="-122"/>
                          </a:rPr>
                          <m:t>𝟖</m:t>
                        </m:r>
                      </m:e>
                      <m:sup>
                        <m:r>
                          <a:rPr lang="en-US" altLang="zh-CN" sz="3200" b="1" i="1" smtClean="0">
                            <a:latin typeface="Cambria Math" panose="02040503050406030204" pitchFamily="18" charset="0"/>
                            <a:ea typeface="仿宋" panose="02010609060101010101" pitchFamily="49" charset="-122"/>
                          </a:rPr>
                          <m:t>𝟖</m:t>
                        </m:r>
                      </m:sup>
                    </m:sSup>
                  </m:oMath>
                </a14:m>
                <a:r>
                  <a:rPr lang="zh-CN" altLang="en-US" sz="3200" b="1" dirty="0">
                    <a:ea typeface="仿宋" panose="02010609060101010101" pitchFamily="49" charset="-122"/>
                  </a:rPr>
                  <a:t>种情况）</a:t>
                </a:r>
                <a:endParaRPr lang="zh-CN" altLang="en-US" sz="3200" dirty="0"/>
              </a:p>
            </p:txBody>
          </p:sp>
        </mc:Choice>
        <mc:Fallback xmlns="">
          <p:sp>
            <p:nvSpPr>
              <p:cNvPr id="15" name="文本框 14">
                <a:extLst>
                  <a:ext uri="{FF2B5EF4-FFF2-40B4-BE49-F238E27FC236}">
                    <a16:creationId xmlns:a16="http://schemas.microsoft.com/office/drawing/2014/main" id="{396CF484-C4B7-40EA-AF83-CC109D27CC36}"/>
                  </a:ext>
                </a:extLst>
              </p:cNvPr>
              <p:cNvSpPr txBox="1">
                <a:spLocks noRot="1" noChangeAspect="1" noMove="1" noResize="1" noEditPoints="1" noAdjustHandles="1" noChangeArrowheads="1" noChangeShapeType="1" noTextEdit="1"/>
              </p:cNvSpPr>
              <p:nvPr/>
            </p:nvSpPr>
            <p:spPr>
              <a:xfrm>
                <a:off x="247292" y="3256555"/>
                <a:ext cx="2726732" cy="1088375"/>
              </a:xfrm>
              <a:prstGeom prst="rect">
                <a:avLst/>
              </a:prstGeom>
              <a:blipFill>
                <a:blip r:embed="rId4"/>
                <a:stretch>
                  <a:fillRect l="-4698" t="-10056" r="-4474" b="-13966"/>
                </a:stretch>
              </a:blipFill>
            </p:spPr>
            <p:txBody>
              <a:bodyPr/>
              <a:lstStyle/>
              <a:p>
                <a:r>
                  <a:rPr lang="zh-CN" altLang="en-US">
                    <a:noFill/>
                  </a:rPr>
                  <a:t> </a:t>
                </a:r>
              </a:p>
            </p:txBody>
          </p:sp>
        </mc:Fallback>
      </mc:AlternateContent>
      <p:grpSp>
        <p:nvGrpSpPr>
          <p:cNvPr id="26" name="组合 25">
            <a:extLst>
              <a:ext uri="{FF2B5EF4-FFF2-40B4-BE49-F238E27FC236}">
                <a16:creationId xmlns:a16="http://schemas.microsoft.com/office/drawing/2014/main" id="{9FECFB43-F06F-4573-916D-0204EF886315}"/>
              </a:ext>
            </a:extLst>
          </p:cNvPr>
          <p:cNvGrpSpPr/>
          <p:nvPr/>
        </p:nvGrpSpPr>
        <p:grpSpPr>
          <a:xfrm>
            <a:off x="2974024" y="4172337"/>
            <a:ext cx="3873998" cy="1758224"/>
            <a:chOff x="2974024" y="4172337"/>
            <a:chExt cx="3873998" cy="1758224"/>
          </a:xfrm>
        </p:grpSpPr>
        <p:sp>
          <p:nvSpPr>
            <p:cNvPr id="18" name="箭头: 下 17">
              <a:extLst>
                <a:ext uri="{FF2B5EF4-FFF2-40B4-BE49-F238E27FC236}">
                  <a16:creationId xmlns:a16="http://schemas.microsoft.com/office/drawing/2014/main" id="{39FEBEAB-2751-4ADA-9DD2-73393CF91C40}"/>
                </a:ext>
              </a:extLst>
            </p:cNvPr>
            <p:cNvSpPr/>
            <p:nvPr/>
          </p:nvSpPr>
          <p:spPr>
            <a:xfrm>
              <a:off x="5168149" y="4172337"/>
              <a:ext cx="111211" cy="4077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C5AD512E-03E7-486F-A0E8-51250915CA7F}"/>
                </a:ext>
              </a:extLst>
            </p:cNvPr>
            <p:cNvSpPr txBox="1"/>
            <p:nvPr/>
          </p:nvSpPr>
          <p:spPr>
            <a:xfrm>
              <a:off x="2974024" y="4730232"/>
              <a:ext cx="3873998" cy="1200329"/>
            </a:xfrm>
            <a:prstGeom prst="rect">
              <a:avLst/>
            </a:prstGeom>
            <a:noFill/>
          </p:spPr>
          <p:txBody>
            <a:bodyPr wrap="square">
              <a:spAutoFit/>
            </a:bodyPr>
            <a:lstStyle/>
            <a:p>
              <a:r>
                <a:rPr lang="zh-CN" altLang="en-US" sz="2400" b="0" i="0" dirty="0">
                  <a:solidFill>
                    <a:srgbClr val="333333"/>
                  </a:solidFill>
                  <a:effectLst/>
                  <a:latin typeface="楷体" panose="02010609060101010101" pitchFamily="49" charset="-122"/>
                  <a:ea typeface="楷体" panose="02010609060101010101" pitchFamily="49" charset="-122"/>
                </a:rPr>
                <a:t>有冲突解决冲突，没有冲突往前走，无路可走往回退，走到最后是答案</a:t>
              </a:r>
              <a:endParaRPr lang="zh-CN" altLang="en-US" sz="2400" b="1" dirty="0">
                <a:latin typeface="楷体" panose="02010609060101010101" pitchFamily="49" charset="-122"/>
                <a:ea typeface="楷体" panose="02010609060101010101" pitchFamily="49" charset="-122"/>
              </a:endParaRPr>
            </a:p>
          </p:txBody>
        </p:sp>
      </p:grpSp>
      <p:grpSp>
        <p:nvGrpSpPr>
          <p:cNvPr id="25" name="组合 24">
            <a:extLst>
              <a:ext uri="{FF2B5EF4-FFF2-40B4-BE49-F238E27FC236}">
                <a16:creationId xmlns:a16="http://schemas.microsoft.com/office/drawing/2014/main" id="{962A3CA0-E9CA-447D-8E6B-6511AF8567A5}"/>
              </a:ext>
            </a:extLst>
          </p:cNvPr>
          <p:cNvGrpSpPr/>
          <p:nvPr/>
        </p:nvGrpSpPr>
        <p:grpSpPr>
          <a:xfrm>
            <a:off x="3288040" y="3402079"/>
            <a:ext cx="3356056" cy="1077218"/>
            <a:chOff x="3169278" y="3385437"/>
            <a:chExt cx="3356056" cy="1077218"/>
          </a:xfrm>
        </p:grpSpPr>
        <p:sp>
          <p:nvSpPr>
            <p:cNvPr id="17" name="文本框 16">
              <a:extLst>
                <a:ext uri="{FF2B5EF4-FFF2-40B4-BE49-F238E27FC236}">
                  <a16:creationId xmlns:a16="http://schemas.microsoft.com/office/drawing/2014/main" id="{76CB410F-B527-46EB-9FDB-79AA920C8DCA}"/>
                </a:ext>
              </a:extLst>
            </p:cNvPr>
            <p:cNvSpPr txBox="1"/>
            <p:nvPr/>
          </p:nvSpPr>
          <p:spPr>
            <a:xfrm>
              <a:off x="4362902" y="3385437"/>
              <a:ext cx="2162432" cy="1077218"/>
            </a:xfrm>
            <a:prstGeom prst="rect">
              <a:avLst/>
            </a:prstGeom>
            <a:noFill/>
          </p:spPr>
          <p:txBody>
            <a:bodyPr wrap="square">
              <a:spAutoFit/>
            </a:bodyPr>
            <a:lstStyle/>
            <a:p>
              <a:r>
                <a:rPr lang="zh-CN" altLang="en-US" sz="3200" b="1" dirty="0">
                  <a:ea typeface="仿宋" panose="02010609060101010101" pitchFamily="49" charset="-122"/>
                </a:rPr>
                <a:t>回溯算法</a:t>
              </a:r>
              <a:endParaRPr lang="en-US" altLang="zh-CN" sz="3200" b="1" dirty="0">
                <a:ea typeface="仿宋" panose="02010609060101010101" pitchFamily="49" charset="-122"/>
              </a:endParaRPr>
            </a:p>
            <a:p>
              <a:endParaRPr lang="zh-CN" altLang="en-US" sz="3200" b="1" dirty="0">
                <a:ea typeface="仿宋" panose="02010609060101010101" pitchFamily="49" charset="-122"/>
              </a:endParaRPr>
            </a:p>
          </p:txBody>
        </p:sp>
        <p:sp>
          <p:nvSpPr>
            <p:cNvPr id="20" name="箭头: 右 19">
              <a:extLst>
                <a:ext uri="{FF2B5EF4-FFF2-40B4-BE49-F238E27FC236}">
                  <a16:creationId xmlns:a16="http://schemas.microsoft.com/office/drawing/2014/main" id="{8208AB3F-C5C9-44CA-A59E-C4B951D32160}"/>
                </a:ext>
              </a:extLst>
            </p:cNvPr>
            <p:cNvSpPr/>
            <p:nvPr/>
          </p:nvSpPr>
          <p:spPr>
            <a:xfrm>
              <a:off x="3169278" y="3695321"/>
              <a:ext cx="839243" cy="803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a:extLst>
              <a:ext uri="{FF2B5EF4-FFF2-40B4-BE49-F238E27FC236}">
                <a16:creationId xmlns:a16="http://schemas.microsoft.com/office/drawing/2014/main" id="{D03E761F-BFD9-48AF-B828-5CEADBB79D7D}"/>
              </a:ext>
            </a:extLst>
          </p:cNvPr>
          <p:cNvGrpSpPr/>
          <p:nvPr/>
        </p:nvGrpSpPr>
        <p:grpSpPr>
          <a:xfrm>
            <a:off x="6958113" y="3205069"/>
            <a:ext cx="4089844" cy="1077218"/>
            <a:chOff x="6958113" y="3205069"/>
            <a:chExt cx="4089844" cy="1077218"/>
          </a:xfrm>
        </p:grpSpPr>
        <p:sp>
          <p:nvSpPr>
            <p:cNvPr id="21" name="箭头: 右 20">
              <a:extLst>
                <a:ext uri="{FF2B5EF4-FFF2-40B4-BE49-F238E27FC236}">
                  <a16:creationId xmlns:a16="http://schemas.microsoft.com/office/drawing/2014/main" id="{22E15F3A-84E3-4631-8EF2-CD12308DDE5D}"/>
                </a:ext>
              </a:extLst>
            </p:cNvPr>
            <p:cNvSpPr/>
            <p:nvPr/>
          </p:nvSpPr>
          <p:spPr>
            <a:xfrm>
              <a:off x="6958113" y="3695321"/>
              <a:ext cx="839243" cy="803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96766D8F-3CF9-4949-9142-9C4656A55CF5}"/>
                </a:ext>
              </a:extLst>
            </p:cNvPr>
            <p:cNvSpPr txBox="1"/>
            <p:nvPr/>
          </p:nvSpPr>
          <p:spPr>
            <a:xfrm>
              <a:off x="8187865" y="3205069"/>
              <a:ext cx="2860092" cy="1077218"/>
            </a:xfrm>
            <a:prstGeom prst="rect">
              <a:avLst/>
            </a:prstGeom>
            <a:noFill/>
          </p:spPr>
          <p:txBody>
            <a:bodyPr wrap="square">
              <a:spAutoFit/>
            </a:bodyPr>
            <a:lstStyle/>
            <a:p>
              <a:r>
                <a:rPr lang="zh-CN" altLang="en-US" sz="3200" b="1" dirty="0">
                  <a:ea typeface="仿宋" panose="02010609060101010101" pitchFamily="49" charset="-122"/>
                </a:rPr>
                <a:t>随机算法与回溯算法相结合</a:t>
              </a:r>
            </a:p>
          </p:txBody>
        </p:sp>
      </p:grpSp>
      <p:grpSp>
        <p:nvGrpSpPr>
          <p:cNvPr id="37" name="组合 36">
            <a:extLst>
              <a:ext uri="{FF2B5EF4-FFF2-40B4-BE49-F238E27FC236}">
                <a16:creationId xmlns:a16="http://schemas.microsoft.com/office/drawing/2014/main" id="{AEB7E89B-5974-4AAA-807E-1663E46CFAE0}"/>
              </a:ext>
            </a:extLst>
          </p:cNvPr>
          <p:cNvGrpSpPr/>
          <p:nvPr/>
        </p:nvGrpSpPr>
        <p:grpSpPr>
          <a:xfrm>
            <a:off x="7390356" y="4324740"/>
            <a:ext cx="3873999" cy="2019886"/>
            <a:chOff x="7390356" y="4324740"/>
            <a:chExt cx="3873999" cy="2019886"/>
          </a:xfrm>
        </p:grpSpPr>
        <p:sp>
          <p:nvSpPr>
            <p:cNvPr id="22" name="文本框 21">
              <a:extLst>
                <a:ext uri="{FF2B5EF4-FFF2-40B4-BE49-F238E27FC236}">
                  <a16:creationId xmlns:a16="http://schemas.microsoft.com/office/drawing/2014/main" id="{FED5A98E-F647-47B5-8A38-8BACD1C49023}"/>
                </a:ext>
              </a:extLst>
            </p:cNvPr>
            <p:cNvSpPr txBox="1"/>
            <p:nvPr/>
          </p:nvSpPr>
          <p:spPr>
            <a:xfrm>
              <a:off x="7390356" y="4774966"/>
              <a:ext cx="3873999" cy="1569660"/>
            </a:xfrm>
            <a:prstGeom prst="rect">
              <a:avLst/>
            </a:prstGeom>
            <a:noFill/>
          </p:spPr>
          <p:txBody>
            <a:bodyPr wrap="square">
              <a:spAutoFit/>
            </a:bodyPr>
            <a:lstStyle/>
            <a:p>
              <a:r>
                <a:rPr lang="zh-CN" altLang="en-US" sz="2400" b="0" i="0" dirty="0">
                  <a:solidFill>
                    <a:srgbClr val="333333"/>
                  </a:solidFill>
                  <a:effectLst/>
                  <a:latin typeface="楷体" panose="02010609060101010101" pitchFamily="49" charset="-122"/>
                  <a:ea typeface="楷体" panose="02010609060101010101" pitchFamily="49" charset="-122"/>
                </a:rPr>
                <a:t>棋盘上若干行随机放置相容的皇后，然后在其他行用回溯法继续放置，直到找到一个解或宣布算法失败。</a:t>
              </a:r>
            </a:p>
          </p:txBody>
        </p:sp>
        <p:sp>
          <p:nvSpPr>
            <p:cNvPr id="24" name="箭头: 下 23">
              <a:extLst>
                <a:ext uri="{FF2B5EF4-FFF2-40B4-BE49-F238E27FC236}">
                  <a16:creationId xmlns:a16="http://schemas.microsoft.com/office/drawing/2014/main" id="{A3A027B4-AF01-432F-BA08-B9A4F8BAA807}"/>
                </a:ext>
              </a:extLst>
            </p:cNvPr>
            <p:cNvSpPr/>
            <p:nvPr/>
          </p:nvSpPr>
          <p:spPr>
            <a:xfrm>
              <a:off x="9327355" y="4324740"/>
              <a:ext cx="111211" cy="4077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a:extLst>
              <a:ext uri="{FF2B5EF4-FFF2-40B4-BE49-F238E27FC236}">
                <a16:creationId xmlns:a16="http://schemas.microsoft.com/office/drawing/2014/main" id="{769326D7-4EFF-4535-8403-685FC5907812}"/>
              </a:ext>
            </a:extLst>
          </p:cNvPr>
          <p:cNvGrpSpPr/>
          <p:nvPr/>
        </p:nvGrpSpPr>
        <p:grpSpPr>
          <a:xfrm>
            <a:off x="4832762" y="810387"/>
            <a:ext cx="5342839" cy="2352229"/>
            <a:chOff x="4653763" y="499676"/>
            <a:chExt cx="5342839" cy="2352229"/>
          </a:xfrm>
        </p:grpSpPr>
        <p:pic>
          <p:nvPicPr>
            <p:cNvPr id="33" name="图片 32">
              <a:extLst>
                <a:ext uri="{FF2B5EF4-FFF2-40B4-BE49-F238E27FC236}">
                  <a16:creationId xmlns:a16="http://schemas.microsoft.com/office/drawing/2014/main" id="{E3EA37C0-EAA6-4DE5-A552-8E512A5238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3763" y="501679"/>
              <a:ext cx="2252769" cy="2350226"/>
            </a:xfrm>
            <a:prstGeom prst="rect">
              <a:avLst/>
            </a:prstGeom>
          </p:spPr>
        </p:pic>
        <p:pic>
          <p:nvPicPr>
            <p:cNvPr id="34" name="图片 33">
              <a:extLst>
                <a:ext uri="{FF2B5EF4-FFF2-40B4-BE49-F238E27FC236}">
                  <a16:creationId xmlns:a16="http://schemas.microsoft.com/office/drawing/2014/main" id="{577C82E0-BBDB-4996-873A-C7C8B1ED0A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44373" y="499676"/>
              <a:ext cx="2352229" cy="2352229"/>
            </a:xfrm>
            <a:prstGeom prst="rect">
              <a:avLst/>
            </a:prstGeom>
          </p:spPr>
        </p:pic>
      </p:grpSp>
      <p:sp>
        <p:nvSpPr>
          <p:cNvPr id="27" name="矩形 26">
            <a:extLst>
              <a:ext uri="{FF2B5EF4-FFF2-40B4-BE49-F238E27FC236}">
                <a16:creationId xmlns:a16="http://schemas.microsoft.com/office/drawing/2014/main" id="{2341FA87-7812-4AB4-86C9-C88BB9B8EE5B}"/>
              </a:ext>
            </a:extLst>
          </p:cNvPr>
          <p:cNvSpPr/>
          <p:nvPr/>
        </p:nvSpPr>
        <p:spPr>
          <a:xfrm>
            <a:off x="164014" y="89332"/>
            <a:ext cx="8280920" cy="500009"/>
          </a:xfrm>
          <a:prstGeom prst="rect">
            <a:avLst/>
          </a:prstGeom>
        </p:spPr>
        <p:txBody>
          <a:bodyPr wrap="square">
            <a:spAutoFit/>
          </a:bodyPr>
          <a:lstStyle/>
          <a:p>
            <a:pPr algn="just" eaLnBrk="0" hangingPunct="0">
              <a:lnSpc>
                <a:spcPct val="120000"/>
              </a:lnSpc>
              <a:spcBef>
                <a:spcPts val="1000"/>
              </a:spcBef>
              <a:buClr>
                <a:srgbClr val="C00000"/>
              </a:buClr>
            </a:pPr>
            <a:r>
              <a:rPr lang="en-US" altLang="zh-CN"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1.3  </a:t>
            </a:r>
            <a:r>
              <a:rPr lang="zh-CN" altLang="en-US"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  </a:t>
            </a:r>
            <a:r>
              <a:rPr lang="zh-CN" altLang="en-US" sz="2400" b="1" dirty="0">
                <a:solidFill>
                  <a:schemeClr val="accent1"/>
                </a:solidFill>
                <a:effectLst>
                  <a:outerShdw blurRad="38100" dist="25400" dir="5400000" algn="ctr" rotWithShape="0">
                    <a:srgbClr val="6E747A">
                      <a:alpha val="43000"/>
                    </a:srgbClr>
                  </a:outerShdw>
                </a:effectLst>
                <a:ea typeface="黑体" panose="02010609060101010101" pitchFamily="2" charset="-122"/>
                <a:cs typeface="Times New Roman" panose="02020603050405020304" pitchFamily="18" charset="0"/>
              </a:rPr>
              <a:t>拉斯维加斯（</a:t>
            </a:r>
            <a:r>
              <a:rPr lang="en-US" altLang="zh-CN" sz="2400" b="1" dirty="0">
                <a:solidFill>
                  <a:schemeClr val="accent1"/>
                </a:solidFill>
                <a:effectLst>
                  <a:outerShdw blurRad="38100" dist="25400" dir="5400000" algn="ctr" rotWithShape="0">
                    <a:srgbClr val="6E747A">
                      <a:alpha val="43000"/>
                    </a:srgbClr>
                  </a:outerShdw>
                </a:effectLst>
                <a:ea typeface="黑体" panose="02010609060101010101" pitchFamily="2" charset="-122"/>
                <a:cs typeface="Times New Roman" panose="02020603050405020304" pitchFamily="18" charset="0"/>
              </a:rPr>
              <a:t>Las Vegas</a:t>
            </a:r>
            <a:r>
              <a:rPr lang="zh-CN" altLang="en-US" sz="2400" b="1" dirty="0">
                <a:solidFill>
                  <a:schemeClr val="accent1"/>
                </a:solidFill>
                <a:effectLst>
                  <a:outerShdw blurRad="38100" dist="25400" dir="5400000" algn="ctr" rotWithShape="0">
                    <a:srgbClr val="6E747A">
                      <a:alpha val="43000"/>
                    </a:srgbClr>
                  </a:outerShdw>
                </a:effectLst>
                <a:ea typeface="黑体" panose="02010609060101010101" pitchFamily="2" charset="-122"/>
                <a:cs typeface="Times New Roman" panose="02020603050405020304" pitchFamily="18" charset="0"/>
              </a:rPr>
              <a:t>）算法</a:t>
            </a:r>
          </a:p>
        </p:txBody>
      </p:sp>
    </p:spTree>
    <p:extLst>
      <p:ext uri="{BB962C8B-B14F-4D97-AF65-F5344CB8AC3E}">
        <p14:creationId xmlns:p14="http://schemas.microsoft.com/office/powerpoint/2010/main" val="1919479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fill="hold"/>
                                        <p:tgtEl>
                                          <p:spTgt spid="35"/>
                                        </p:tgtEl>
                                        <p:attrNameLst>
                                          <p:attrName>ppt_x</p:attrName>
                                        </p:attrNameLst>
                                      </p:cBhvr>
                                      <p:tavLst>
                                        <p:tav tm="0">
                                          <p:val>
                                            <p:strVal val="#ppt_x"/>
                                          </p:val>
                                        </p:tav>
                                        <p:tav tm="100000">
                                          <p:val>
                                            <p:strVal val="#ppt_x"/>
                                          </p:val>
                                        </p:tav>
                                      </p:tavLst>
                                    </p:anim>
                                    <p:anim calcmode="lin" valueType="num">
                                      <p:cBhvr additive="base">
                                        <p:cTn id="1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additive="base">
                                        <p:cTn id="37" dur="500" fill="hold"/>
                                        <p:tgtEl>
                                          <p:spTgt spid="36"/>
                                        </p:tgtEl>
                                        <p:attrNameLst>
                                          <p:attrName>ppt_x</p:attrName>
                                        </p:attrNameLst>
                                      </p:cBhvr>
                                      <p:tavLst>
                                        <p:tav tm="0">
                                          <p:val>
                                            <p:strVal val="#ppt_x"/>
                                          </p:val>
                                        </p:tav>
                                        <p:tav tm="100000">
                                          <p:val>
                                            <p:strVal val="#ppt_x"/>
                                          </p:val>
                                        </p:tav>
                                      </p:tavLst>
                                    </p:anim>
                                    <p:anim calcmode="lin" valueType="num">
                                      <p:cBhvr additive="base">
                                        <p:cTn id="3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additive="base">
                                        <p:cTn id="43" dur="500" fill="hold"/>
                                        <p:tgtEl>
                                          <p:spTgt spid="37"/>
                                        </p:tgtEl>
                                        <p:attrNameLst>
                                          <p:attrName>ppt_x</p:attrName>
                                        </p:attrNameLst>
                                      </p:cBhvr>
                                      <p:tavLst>
                                        <p:tav tm="0">
                                          <p:val>
                                            <p:strVal val="#ppt_x"/>
                                          </p:val>
                                        </p:tav>
                                        <p:tav tm="100000">
                                          <p:val>
                                            <p:strVal val="#ppt_x"/>
                                          </p:val>
                                        </p:tav>
                                      </p:tavLst>
                                    </p:anim>
                                    <p:anim calcmode="lin" valueType="num">
                                      <p:cBhvr additive="base">
                                        <p:cTn id="44"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ACB30CE-FFED-4E72-A2DE-939B08286A2C}"/>
              </a:ext>
            </a:extLst>
          </p:cNvPr>
          <p:cNvSpPr>
            <a:spLocks noChangeArrowheads="1"/>
          </p:cNvSpPr>
          <p:nvPr/>
        </p:nvSpPr>
        <p:spPr bwMode="auto">
          <a:xfrm>
            <a:off x="2540" y="630195"/>
            <a:ext cx="12189460" cy="80370"/>
          </a:xfrm>
          <a:prstGeom prst="rect">
            <a:avLst/>
          </a:prstGeom>
          <a:solidFill>
            <a:srgbClr val="0070C0"/>
          </a:solidFill>
          <a:ln w="3175">
            <a:solidFill>
              <a:schemeClr val="bg1"/>
            </a:solidFill>
            <a:miter lim="800000"/>
          </a:ln>
        </p:spPr>
        <p:txBody>
          <a:bodyPr anchor="ctr"/>
          <a:lstStyle/>
          <a:p>
            <a:pPr algn="ctr">
              <a:buClr>
                <a:srgbClr val="000000"/>
              </a:buClr>
              <a:buSzPct val="100000"/>
            </a:pPr>
            <a:endParaRPr lang="en-US" altLang="zh-CN" sz="3600" b="1" dirty="0">
              <a:solidFill>
                <a:schemeClr val="bg1"/>
              </a:solidFill>
              <a:latin typeface="+mn-lt"/>
              <a:ea typeface="黑体" panose="02010609060101010101" pitchFamily="2" charset="-122"/>
              <a:sym typeface="Webdings" panose="05030102010509060703" pitchFamily="18" charset="2"/>
            </a:endParaRPr>
          </a:p>
        </p:txBody>
      </p:sp>
      <p:sp>
        <p:nvSpPr>
          <p:cNvPr id="6" name="矩形 5">
            <a:extLst>
              <a:ext uri="{FF2B5EF4-FFF2-40B4-BE49-F238E27FC236}">
                <a16:creationId xmlns:a16="http://schemas.microsoft.com/office/drawing/2014/main" id="{23F6C075-E045-4103-A308-B6A6BC270B74}"/>
              </a:ext>
            </a:extLst>
          </p:cNvPr>
          <p:cNvSpPr/>
          <p:nvPr/>
        </p:nvSpPr>
        <p:spPr>
          <a:xfrm>
            <a:off x="164014" y="89332"/>
            <a:ext cx="8280920" cy="500009"/>
          </a:xfrm>
          <a:prstGeom prst="rect">
            <a:avLst/>
          </a:prstGeom>
        </p:spPr>
        <p:txBody>
          <a:bodyPr wrap="square">
            <a:spAutoFit/>
          </a:bodyPr>
          <a:lstStyle/>
          <a:p>
            <a:pPr algn="just" eaLnBrk="0" hangingPunct="0">
              <a:lnSpc>
                <a:spcPct val="120000"/>
              </a:lnSpc>
              <a:spcBef>
                <a:spcPts val="1000"/>
              </a:spcBef>
              <a:buClr>
                <a:srgbClr val="C00000"/>
              </a:buClr>
            </a:pPr>
            <a:r>
              <a:rPr lang="en-US" altLang="zh-CN"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1.3  </a:t>
            </a:r>
            <a:r>
              <a:rPr lang="zh-CN" altLang="en-US"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  </a:t>
            </a:r>
            <a:r>
              <a:rPr lang="zh-CN" altLang="en-US" sz="2400" b="1" dirty="0">
                <a:solidFill>
                  <a:schemeClr val="accent1"/>
                </a:solidFill>
                <a:effectLst>
                  <a:outerShdw blurRad="38100" dist="25400" dir="5400000" algn="ctr" rotWithShape="0">
                    <a:srgbClr val="6E747A">
                      <a:alpha val="43000"/>
                    </a:srgbClr>
                  </a:outerShdw>
                </a:effectLst>
                <a:ea typeface="黑体" panose="02010609060101010101" pitchFamily="2" charset="-122"/>
                <a:cs typeface="Times New Roman" panose="02020603050405020304" pitchFamily="18" charset="0"/>
              </a:rPr>
              <a:t>拉斯维加斯（</a:t>
            </a:r>
            <a:r>
              <a:rPr lang="en-US" altLang="zh-CN" sz="2400" b="1" dirty="0">
                <a:solidFill>
                  <a:schemeClr val="accent1"/>
                </a:solidFill>
                <a:effectLst>
                  <a:outerShdw blurRad="38100" dist="25400" dir="5400000" algn="ctr" rotWithShape="0">
                    <a:srgbClr val="6E747A">
                      <a:alpha val="43000"/>
                    </a:srgbClr>
                  </a:outerShdw>
                </a:effectLst>
                <a:ea typeface="黑体" panose="02010609060101010101" pitchFamily="2" charset="-122"/>
                <a:cs typeface="Times New Roman" panose="02020603050405020304" pitchFamily="18" charset="0"/>
              </a:rPr>
              <a:t>Las Vegas</a:t>
            </a:r>
            <a:r>
              <a:rPr lang="zh-CN" altLang="en-US" sz="2400" b="1" dirty="0">
                <a:solidFill>
                  <a:schemeClr val="accent1"/>
                </a:solidFill>
                <a:effectLst>
                  <a:outerShdw blurRad="38100" dist="25400" dir="5400000" algn="ctr" rotWithShape="0">
                    <a:srgbClr val="6E747A">
                      <a:alpha val="43000"/>
                    </a:srgbClr>
                  </a:outerShdw>
                </a:effectLst>
                <a:ea typeface="黑体" panose="02010609060101010101" pitchFamily="2" charset="-122"/>
                <a:cs typeface="Times New Roman" panose="02020603050405020304" pitchFamily="18" charset="0"/>
              </a:rPr>
              <a:t>）算法</a:t>
            </a:r>
          </a:p>
        </p:txBody>
      </p:sp>
      <p:pic>
        <p:nvPicPr>
          <p:cNvPr id="5" name="图片 4">
            <a:extLst>
              <a:ext uri="{FF2B5EF4-FFF2-40B4-BE49-F238E27FC236}">
                <a16:creationId xmlns:a16="http://schemas.microsoft.com/office/drawing/2014/main" id="{5B999DF1-4166-4A4E-A31E-2B7AB2814CF0}"/>
              </a:ext>
            </a:extLst>
          </p:cNvPr>
          <p:cNvPicPr>
            <a:picLocks noChangeAspect="1"/>
          </p:cNvPicPr>
          <p:nvPr/>
        </p:nvPicPr>
        <p:blipFill>
          <a:blip r:embed="rId2"/>
          <a:stretch>
            <a:fillRect/>
          </a:stretch>
        </p:blipFill>
        <p:spPr>
          <a:xfrm>
            <a:off x="605099" y="1648918"/>
            <a:ext cx="7513332" cy="4676324"/>
          </a:xfrm>
          <a:prstGeom prst="rect">
            <a:avLst/>
          </a:prstGeom>
        </p:spPr>
      </p:pic>
      <p:pic>
        <p:nvPicPr>
          <p:cNvPr id="10" name="图片 9">
            <a:extLst>
              <a:ext uri="{FF2B5EF4-FFF2-40B4-BE49-F238E27FC236}">
                <a16:creationId xmlns:a16="http://schemas.microsoft.com/office/drawing/2014/main" id="{4FEE1293-138F-4642-8CB3-53F3548E76FA}"/>
              </a:ext>
            </a:extLst>
          </p:cNvPr>
          <p:cNvPicPr>
            <a:picLocks noChangeAspect="1"/>
          </p:cNvPicPr>
          <p:nvPr/>
        </p:nvPicPr>
        <p:blipFill>
          <a:blip r:embed="rId3"/>
          <a:stretch>
            <a:fillRect/>
          </a:stretch>
        </p:blipFill>
        <p:spPr>
          <a:xfrm>
            <a:off x="605099" y="997485"/>
            <a:ext cx="3269858" cy="440173"/>
          </a:xfrm>
          <a:prstGeom prst="rect">
            <a:avLst/>
          </a:prstGeom>
        </p:spPr>
      </p:pic>
    </p:spTree>
    <p:extLst>
      <p:ext uri="{BB962C8B-B14F-4D97-AF65-F5344CB8AC3E}">
        <p14:creationId xmlns:p14="http://schemas.microsoft.com/office/powerpoint/2010/main" val="28991152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4387CF88-F69C-4227-B80D-3D35CF88A9DB}"/>
              </a:ext>
            </a:extLst>
          </p:cNvPr>
          <p:cNvSpPr>
            <a:spLocks noChangeArrowheads="1"/>
          </p:cNvSpPr>
          <p:nvPr/>
        </p:nvSpPr>
        <p:spPr bwMode="auto">
          <a:xfrm>
            <a:off x="2540" y="630195"/>
            <a:ext cx="12189460" cy="80370"/>
          </a:xfrm>
          <a:prstGeom prst="rect">
            <a:avLst/>
          </a:prstGeom>
          <a:solidFill>
            <a:srgbClr val="0070C0"/>
          </a:solidFill>
          <a:ln w="3175">
            <a:solidFill>
              <a:schemeClr val="bg1"/>
            </a:solidFill>
            <a:miter lim="800000"/>
          </a:ln>
        </p:spPr>
        <p:txBody>
          <a:bodyPr anchor="ctr"/>
          <a:lstStyle/>
          <a:p>
            <a:pPr algn="ctr">
              <a:buClr>
                <a:srgbClr val="000000"/>
              </a:buClr>
              <a:buSzPct val="100000"/>
            </a:pPr>
            <a:endParaRPr lang="en-US" altLang="zh-CN" sz="3600" b="1" dirty="0">
              <a:solidFill>
                <a:schemeClr val="bg1"/>
              </a:solidFill>
              <a:latin typeface="+mn-lt"/>
              <a:ea typeface="黑体" panose="02010609060101010101" pitchFamily="2" charset="-122"/>
              <a:sym typeface="Webdings" panose="05030102010509060703" pitchFamily="18" charset="2"/>
            </a:endParaRPr>
          </a:p>
        </p:txBody>
      </p:sp>
      <p:sp>
        <p:nvSpPr>
          <p:cNvPr id="6" name="文本框 5">
            <a:extLst>
              <a:ext uri="{FF2B5EF4-FFF2-40B4-BE49-F238E27FC236}">
                <a16:creationId xmlns:a16="http://schemas.microsoft.com/office/drawing/2014/main" id="{0547E742-192F-4601-B980-B69D6F88E71B}"/>
              </a:ext>
            </a:extLst>
          </p:cNvPr>
          <p:cNvSpPr txBox="1"/>
          <p:nvPr/>
        </p:nvSpPr>
        <p:spPr>
          <a:xfrm>
            <a:off x="481912" y="710565"/>
            <a:ext cx="10408442" cy="6186309"/>
          </a:xfrm>
          <a:prstGeom prst="rect">
            <a:avLst/>
          </a:prstGeom>
          <a:noFill/>
        </p:spPr>
        <p:txBody>
          <a:bodyPr wrap="square">
            <a:spAutoFit/>
          </a:bodyPr>
          <a:lstStyle/>
          <a:p>
            <a:r>
              <a:rPr lang="en-US" altLang="zh-CN" sz="1800" b="0" i="0" u="none" strike="noStrike" baseline="0" dirty="0">
                <a:solidFill>
                  <a:srgbClr val="1D1D56"/>
                </a:solidFill>
                <a:latin typeface="华文新魏" panose="02010800040101010101" pitchFamily="2" charset="-122"/>
                <a:ea typeface="华文新魏" panose="02010800040101010101" pitchFamily="2" charset="-122"/>
              </a:rPr>
              <a:t>Queens LV( n )</a:t>
            </a:r>
          </a:p>
          <a:p>
            <a:r>
              <a:rPr lang="en-US" altLang="zh-CN" sz="1800" b="0" i="0" u="none" strike="noStrike" baseline="0" dirty="0">
                <a:solidFill>
                  <a:srgbClr val="1D1D56"/>
                </a:solidFill>
                <a:latin typeface="华文新魏" panose="02010800040101010101" pitchFamily="2" charset="-122"/>
                <a:ea typeface="华文新魏" panose="02010800040101010101" pitchFamily="2" charset="-122"/>
              </a:rPr>
              <a:t>{ </a:t>
            </a:r>
            <a:r>
              <a:rPr lang="en-US" altLang="zh-CN" sz="1800" b="0" i="0" u="none" strike="noStrike" baseline="0" dirty="0">
                <a:solidFill>
                  <a:srgbClr val="FF0000"/>
                </a:solidFill>
                <a:latin typeface="华文新魏" panose="02010800040101010101" pitchFamily="2" charset="-122"/>
                <a:ea typeface="华文新魏" panose="02010800040101010101" pitchFamily="2" charset="-122"/>
              </a:rPr>
              <a:t>//</a:t>
            </a:r>
            <a:r>
              <a:rPr lang="zh-CN" altLang="en-US" sz="1800" b="0" i="0" u="none" strike="noStrike" baseline="0" dirty="0">
                <a:solidFill>
                  <a:srgbClr val="FF0000"/>
                </a:solidFill>
                <a:latin typeface="华文新魏" panose="02010800040101010101" pitchFamily="2" charset="-122"/>
                <a:ea typeface="华文新魏" panose="02010800040101010101" pitchFamily="2" charset="-122"/>
              </a:rPr>
              <a:t>随机放置</a:t>
            </a:r>
            <a:r>
              <a:rPr lang="en-US" altLang="zh-CN" sz="1800" b="0" i="0" u="none" strike="noStrike" baseline="0" dirty="0">
                <a:solidFill>
                  <a:srgbClr val="FF0000"/>
                </a:solidFill>
                <a:latin typeface="华文新魏" panose="02010800040101010101" pitchFamily="2" charset="-122"/>
                <a:ea typeface="华文新魏" panose="02010800040101010101" pitchFamily="2" charset="-122"/>
              </a:rPr>
              <a:t>n</a:t>
            </a:r>
            <a:r>
              <a:rPr lang="zh-CN" altLang="en-US" sz="1800" b="0" i="0" u="none" strike="noStrike" baseline="0" dirty="0">
                <a:solidFill>
                  <a:srgbClr val="FF0000"/>
                </a:solidFill>
                <a:latin typeface="华文新魏" panose="02010800040101010101" pitchFamily="2" charset="-122"/>
                <a:ea typeface="华文新魏" panose="02010800040101010101" pitchFamily="2" charset="-122"/>
              </a:rPr>
              <a:t>个皇后的拉斯维加斯算法</a:t>
            </a:r>
          </a:p>
          <a:p>
            <a:r>
              <a:rPr lang="en-US" altLang="zh-CN" sz="1800" b="0" i="0" u="none" strike="noStrike" baseline="0" dirty="0">
                <a:solidFill>
                  <a:srgbClr val="1D1D56"/>
                </a:solidFill>
                <a:latin typeface="华文新魏" panose="02010800040101010101" pitchFamily="2" charset="-122"/>
                <a:ea typeface="华文新魏" panose="02010800040101010101" pitchFamily="2" charset="-122"/>
              </a:rPr>
              <a:t>Int k = 1; </a:t>
            </a:r>
            <a:r>
              <a:rPr lang="en-US" altLang="zh-CN" sz="1800" b="0" i="0" u="none" strike="noStrike" baseline="0" dirty="0">
                <a:solidFill>
                  <a:srgbClr val="FF0000"/>
                </a:solidFill>
                <a:latin typeface="华文新魏" panose="02010800040101010101" pitchFamily="2" charset="-122"/>
                <a:ea typeface="华文新魏" panose="02010800040101010101" pitchFamily="2" charset="-122"/>
              </a:rPr>
              <a:t>//</a:t>
            </a:r>
            <a:r>
              <a:rPr lang="zh-CN" altLang="en-US" sz="1800" b="0" i="0" u="none" strike="noStrike" baseline="0" dirty="0">
                <a:solidFill>
                  <a:srgbClr val="FF0000"/>
                </a:solidFill>
                <a:latin typeface="华文新魏" panose="02010800040101010101" pitchFamily="2" charset="-122"/>
                <a:ea typeface="华文新魏" panose="02010800040101010101" pitchFamily="2" charset="-122"/>
              </a:rPr>
              <a:t>下一个放置的皇后编号</a:t>
            </a:r>
          </a:p>
          <a:p>
            <a:r>
              <a:rPr lang="en-US" altLang="zh-CN" sz="1800" b="0" i="0" u="none" strike="noStrike" baseline="0" dirty="0">
                <a:solidFill>
                  <a:srgbClr val="1D1D56"/>
                </a:solidFill>
                <a:latin typeface="华文新魏" panose="02010800040101010101" pitchFamily="2" charset="-122"/>
                <a:ea typeface="华文新魏" panose="02010800040101010101" pitchFamily="2" charset="-122"/>
              </a:rPr>
              <a:t>Int count = 1;</a:t>
            </a:r>
          </a:p>
          <a:p>
            <a:r>
              <a:rPr lang="en-US" altLang="zh-CN" sz="1800" b="0" i="0" u="none" strike="noStrike" baseline="0" dirty="0">
                <a:solidFill>
                  <a:srgbClr val="1D1D56"/>
                </a:solidFill>
                <a:latin typeface="华文新魏" panose="02010800040101010101" pitchFamily="2" charset="-122"/>
                <a:ea typeface="华文新魏" panose="02010800040101010101" pitchFamily="2" charset="-122"/>
              </a:rPr>
              <a:t>while( ( k &lt;= n) &amp;&amp; (count &gt; 0) ) {</a:t>
            </a:r>
          </a:p>
          <a:p>
            <a:r>
              <a:rPr lang="en-US" altLang="zh-CN" sz="1800" b="0" i="0" u="none" strike="noStrike" baseline="0" dirty="0">
                <a:solidFill>
                  <a:srgbClr val="1D1D56"/>
                </a:solidFill>
                <a:latin typeface="华文新魏" panose="02010800040101010101" pitchFamily="2" charset="-122"/>
                <a:ea typeface="华文新魏" panose="02010800040101010101" pitchFamily="2" charset="-122"/>
              </a:rPr>
              <a:t>count = 0;</a:t>
            </a:r>
          </a:p>
          <a:p>
            <a:r>
              <a:rPr lang="en-US" altLang="zh-CN" sz="1800" b="0" i="0" u="none" strike="noStrike" baseline="0" dirty="0">
                <a:solidFill>
                  <a:srgbClr val="FF0000"/>
                </a:solidFill>
                <a:latin typeface="华文新魏" panose="02010800040101010101" pitchFamily="2" charset="-122"/>
                <a:ea typeface="华文新魏" panose="02010800040101010101" pitchFamily="2" charset="-122"/>
              </a:rPr>
              <a:t>//</a:t>
            </a:r>
            <a:r>
              <a:rPr lang="zh-CN" altLang="en-US" sz="1800" b="0" i="0" u="none" strike="noStrike" baseline="0" dirty="0">
                <a:solidFill>
                  <a:srgbClr val="FF0000"/>
                </a:solidFill>
                <a:latin typeface="华文新魏" panose="02010800040101010101" pitchFamily="2" charset="-122"/>
                <a:ea typeface="华文新魏" panose="02010800040101010101" pitchFamily="2" charset="-122"/>
              </a:rPr>
              <a:t>寻找第</a:t>
            </a:r>
            <a:r>
              <a:rPr lang="en-US" altLang="zh-CN" sz="1800" b="0" i="0" u="none" strike="noStrike" baseline="0" dirty="0" err="1">
                <a:solidFill>
                  <a:srgbClr val="FF0000"/>
                </a:solidFill>
                <a:latin typeface="华文新魏" panose="02010800040101010101" pitchFamily="2" charset="-122"/>
                <a:ea typeface="华文新魏" panose="02010800040101010101" pitchFamily="2" charset="-122"/>
              </a:rPr>
              <a:t>i</a:t>
            </a:r>
            <a:r>
              <a:rPr lang="zh-CN" altLang="en-US" sz="1800" b="0" i="0" u="none" strike="noStrike" baseline="0" dirty="0">
                <a:solidFill>
                  <a:srgbClr val="FF0000"/>
                </a:solidFill>
                <a:latin typeface="华文新魏" panose="02010800040101010101" pitchFamily="2" charset="-122"/>
                <a:ea typeface="华文新魏" panose="02010800040101010101" pitchFamily="2" charset="-122"/>
              </a:rPr>
              <a:t>个皇后可能放的所有合法位置</a:t>
            </a:r>
          </a:p>
          <a:p>
            <a:r>
              <a:rPr lang="en-US" altLang="zh-CN" sz="1800" b="0" i="0" u="none" strike="noStrike" baseline="0" dirty="0">
                <a:solidFill>
                  <a:srgbClr val="1D1D56"/>
                </a:solidFill>
                <a:latin typeface="华文新魏" panose="02010800040101010101" pitchFamily="2" charset="-122"/>
                <a:ea typeface="华文新魏" panose="02010800040101010101" pitchFamily="2" charset="-122"/>
              </a:rPr>
              <a:t>for ( inti= 1; </a:t>
            </a:r>
            <a:r>
              <a:rPr lang="en-US" altLang="zh-CN" sz="1800" b="0" i="0" u="none" strike="noStrike" baseline="0" dirty="0" err="1">
                <a:solidFill>
                  <a:srgbClr val="1D1D56"/>
                </a:solidFill>
                <a:latin typeface="华文新魏" panose="02010800040101010101" pitchFamily="2" charset="-122"/>
                <a:ea typeface="华文新魏" panose="02010800040101010101" pitchFamily="2" charset="-122"/>
              </a:rPr>
              <a:t>i</a:t>
            </a:r>
            <a:r>
              <a:rPr lang="en-US" altLang="zh-CN" sz="1800" b="0" i="0" u="none" strike="noStrike" baseline="0" dirty="0">
                <a:solidFill>
                  <a:srgbClr val="1D1D56"/>
                </a:solidFill>
                <a:latin typeface="华文新魏" panose="02010800040101010101" pitchFamily="2" charset="-122"/>
                <a:ea typeface="华文新魏" panose="02010800040101010101" pitchFamily="2" charset="-122"/>
              </a:rPr>
              <a:t>&lt;= n; </a:t>
            </a:r>
            <a:r>
              <a:rPr lang="en-US" altLang="zh-CN" sz="1800" b="0" i="0" u="none" strike="noStrike" baseline="0" dirty="0" err="1">
                <a:solidFill>
                  <a:srgbClr val="1D1D56"/>
                </a:solidFill>
                <a:latin typeface="华文新魏" panose="02010800040101010101" pitchFamily="2" charset="-122"/>
                <a:ea typeface="华文新魏" panose="02010800040101010101" pitchFamily="2" charset="-122"/>
              </a:rPr>
              <a:t>i</a:t>
            </a:r>
            <a:r>
              <a:rPr lang="en-US" altLang="zh-CN" sz="1800" b="0" i="0" u="none" strike="noStrike" baseline="0" dirty="0">
                <a:solidFill>
                  <a:srgbClr val="1D1D56"/>
                </a:solidFill>
                <a:latin typeface="华文新魏" panose="02010800040101010101" pitchFamily="2" charset="-122"/>
                <a:ea typeface="华文新魏" panose="02010800040101010101" pitchFamily="2" charset="-122"/>
              </a:rPr>
              <a:t>++){ </a:t>
            </a:r>
          </a:p>
          <a:p>
            <a:r>
              <a:rPr lang="en-US" altLang="zh-CN" sz="1800" b="0" i="0" u="none" strike="noStrike" baseline="0" dirty="0">
                <a:solidFill>
                  <a:srgbClr val="1D1D56"/>
                </a:solidFill>
                <a:latin typeface="华文新魏" panose="02010800040101010101" pitchFamily="2" charset="-122"/>
                <a:ea typeface="华文新魏" panose="02010800040101010101" pitchFamily="2" charset="-122"/>
              </a:rPr>
              <a:t>x[k] = I;</a:t>
            </a:r>
          </a:p>
          <a:p>
            <a:r>
              <a:rPr lang="en-US" altLang="zh-CN" sz="1800" b="0" i="0" u="none" strike="noStrike" baseline="0" dirty="0">
                <a:solidFill>
                  <a:srgbClr val="1D1D56"/>
                </a:solidFill>
                <a:latin typeface="华文新魏" panose="02010800040101010101" pitchFamily="2" charset="-122"/>
                <a:ea typeface="华文新魏" panose="02010800040101010101" pitchFamily="2" charset="-122"/>
              </a:rPr>
              <a:t>if( Place(k) )  y[count++] = </a:t>
            </a:r>
            <a:r>
              <a:rPr lang="en-US" altLang="zh-CN" sz="1800" b="0" i="0" u="none" strike="noStrike" baseline="0" dirty="0" err="1">
                <a:solidFill>
                  <a:srgbClr val="1D1D56"/>
                </a:solidFill>
                <a:latin typeface="华文新魏" panose="02010800040101010101" pitchFamily="2" charset="-122"/>
                <a:ea typeface="华文新魏" panose="02010800040101010101" pitchFamily="2" charset="-122"/>
              </a:rPr>
              <a:t>i</a:t>
            </a:r>
            <a:r>
              <a:rPr lang="en-US" altLang="zh-CN" sz="1800" b="0" i="0" u="none" strike="noStrike" baseline="0" dirty="0">
                <a:solidFill>
                  <a:srgbClr val="1D1D56"/>
                </a:solidFill>
                <a:latin typeface="华文新魏" panose="02010800040101010101" pitchFamily="2" charset="-122"/>
                <a:ea typeface="华文新魏" panose="02010800040101010101" pitchFamily="2" charset="-122"/>
              </a:rPr>
              <a:t>;</a:t>
            </a:r>
          </a:p>
          <a:p>
            <a:r>
              <a:rPr lang="en-US" altLang="zh-CN" sz="1800" b="0" i="0" u="none" strike="noStrike" baseline="0" dirty="0">
                <a:solidFill>
                  <a:srgbClr val="1D1D56"/>
                </a:solidFill>
                <a:latin typeface="华文新魏" panose="02010800040101010101" pitchFamily="2" charset="-122"/>
                <a:ea typeface="华文新魏" panose="02010800040101010101" pitchFamily="2" charset="-122"/>
              </a:rPr>
              <a:t>}</a:t>
            </a:r>
          </a:p>
          <a:p>
            <a:r>
              <a:rPr lang="en-US" altLang="zh-CN" sz="1800" b="0" i="0" u="none" strike="noStrike" baseline="0" dirty="0">
                <a:solidFill>
                  <a:srgbClr val="FF0000"/>
                </a:solidFill>
                <a:latin typeface="华文新魏" panose="02010800040101010101" pitchFamily="2" charset="-122"/>
                <a:ea typeface="华文新魏" panose="02010800040101010101" pitchFamily="2" charset="-122"/>
              </a:rPr>
              <a:t>//</a:t>
            </a:r>
            <a:r>
              <a:rPr lang="zh-CN" altLang="en-US" sz="1800" b="0" i="0" u="none" strike="noStrike" baseline="0" dirty="0">
                <a:solidFill>
                  <a:srgbClr val="FF0000"/>
                </a:solidFill>
                <a:latin typeface="华文新魏" panose="02010800040101010101" pitchFamily="2" charset="-122"/>
                <a:ea typeface="华文新魏" panose="02010800040101010101" pitchFamily="2" charset="-122"/>
              </a:rPr>
              <a:t>从合法位置中随机选择一个位置</a:t>
            </a:r>
          </a:p>
          <a:p>
            <a:r>
              <a:rPr lang="en-US" altLang="zh-CN" sz="1800" b="0" i="0" u="none" strike="noStrike" baseline="0" dirty="0">
                <a:solidFill>
                  <a:srgbClr val="1D1D56"/>
                </a:solidFill>
                <a:latin typeface="华文新魏" panose="02010800040101010101" pitchFamily="2" charset="-122"/>
                <a:ea typeface="华文新魏" panose="02010800040101010101" pitchFamily="2" charset="-122"/>
              </a:rPr>
              <a:t>if( count &gt; 0 ) x[k++] = y[Random(count)]; </a:t>
            </a:r>
          </a:p>
          <a:p>
            <a:r>
              <a:rPr lang="en-US" altLang="zh-CN" sz="1800" b="0" i="0" u="none" strike="noStrike" baseline="0" dirty="0">
                <a:solidFill>
                  <a:srgbClr val="1D1D56"/>
                </a:solidFill>
                <a:latin typeface="华文新魏" panose="02010800040101010101" pitchFamily="2" charset="-122"/>
                <a:ea typeface="华文新魏" panose="02010800040101010101" pitchFamily="2" charset="-122"/>
              </a:rPr>
              <a:t>}</a:t>
            </a:r>
          </a:p>
          <a:p>
            <a:r>
              <a:rPr lang="en-US" altLang="zh-CN" sz="1800" b="0" i="0" u="none" strike="noStrike" baseline="0" dirty="0">
                <a:solidFill>
                  <a:srgbClr val="1D1D56"/>
                </a:solidFill>
                <a:latin typeface="华文新魏" panose="02010800040101010101" pitchFamily="2" charset="-122"/>
                <a:ea typeface="华文新魏" panose="02010800040101010101" pitchFamily="2" charset="-122"/>
              </a:rPr>
              <a:t>return (count&gt;0); </a:t>
            </a:r>
            <a:r>
              <a:rPr lang="en-US" altLang="zh-CN" sz="1800" b="0" i="0" u="none" strike="noStrike" baseline="0" dirty="0">
                <a:solidFill>
                  <a:srgbClr val="FF0000"/>
                </a:solidFill>
                <a:latin typeface="华文新魏" panose="02010800040101010101" pitchFamily="2" charset="-122"/>
                <a:ea typeface="华文新魏" panose="02010800040101010101" pitchFamily="2" charset="-122"/>
              </a:rPr>
              <a:t>//</a:t>
            </a:r>
            <a:r>
              <a:rPr lang="zh-CN" altLang="en-US" sz="1800" b="0" i="0" u="none" strike="noStrike" baseline="0" dirty="0">
                <a:solidFill>
                  <a:srgbClr val="FF0000"/>
                </a:solidFill>
                <a:latin typeface="华文新魏" panose="02010800040101010101" pitchFamily="2" charset="-122"/>
                <a:ea typeface="华文新魏" panose="02010800040101010101" pitchFamily="2" charset="-122"/>
              </a:rPr>
              <a:t>放置成功</a:t>
            </a:r>
          </a:p>
          <a:p>
            <a:r>
              <a:rPr lang="en-US" altLang="zh-CN" sz="1800" b="0" i="0" u="none" strike="noStrike" baseline="0" dirty="0">
                <a:solidFill>
                  <a:srgbClr val="1D1D56"/>
                </a:solidFill>
                <a:latin typeface="华文新魏" panose="02010800040101010101" pitchFamily="2" charset="-122"/>
                <a:ea typeface="华文新魏" panose="02010800040101010101" pitchFamily="2" charset="-122"/>
              </a:rPr>
              <a:t>}</a:t>
            </a:r>
          </a:p>
          <a:p>
            <a:r>
              <a:rPr lang="en-US" altLang="zh-CN" sz="1800" b="0" i="0" u="none" strike="noStrike" baseline="0" dirty="0">
                <a:solidFill>
                  <a:srgbClr val="003265"/>
                </a:solidFill>
                <a:latin typeface="华文新魏" panose="02010800040101010101" pitchFamily="2" charset="-122"/>
                <a:ea typeface="华文新魏" panose="02010800040101010101" pitchFamily="2" charset="-122"/>
              </a:rPr>
              <a:t>Place( int k)   { </a:t>
            </a:r>
            <a:r>
              <a:rPr lang="en-US" altLang="zh-CN" sz="1800" b="0" i="0" u="none" strike="noStrike" baseline="0" dirty="0">
                <a:solidFill>
                  <a:srgbClr val="FF0000"/>
                </a:solidFill>
                <a:latin typeface="华文新魏" panose="02010800040101010101" pitchFamily="2" charset="-122"/>
                <a:ea typeface="华文新魏" panose="02010800040101010101" pitchFamily="2" charset="-122"/>
              </a:rPr>
              <a:t>//</a:t>
            </a:r>
            <a:r>
              <a:rPr lang="zh-CN" altLang="en-US" sz="1800" b="0" i="0" u="none" strike="noStrike" baseline="0" dirty="0">
                <a:solidFill>
                  <a:srgbClr val="FF0000"/>
                </a:solidFill>
                <a:latin typeface="华文新魏" panose="02010800040101010101" pitchFamily="2" charset="-122"/>
                <a:ea typeface="华文新魏" panose="02010800040101010101" pitchFamily="2" charset="-122"/>
              </a:rPr>
              <a:t>判断皇后</a:t>
            </a:r>
            <a:r>
              <a:rPr lang="en-US" altLang="zh-CN" sz="1800" b="0" i="0" u="none" strike="noStrike" baseline="0" dirty="0">
                <a:solidFill>
                  <a:srgbClr val="FF0000"/>
                </a:solidFill>
                <a:latin typeface="华文新魏" panose="02010800040101010101" pitchFamily="2" charset="-122"/>
                <a:ea typeface="华文新魏" panose="02010800040101010101" pitchFamily="2" charset="-122"/>
              </a:rPr>
              <a:t>k</a:t>
            </a:r>
            <a:r>
              <a:rPr lang="zh-CN" altLang="en-US" sz="1800" b="0" i="0" u="none" strike="noStrike" baseline="0" dirty="0">
                <a:solidFill>
                  <a:srgbClr val="FF0000"/>
                </a:solidFill>
                <a:latin typeface="华文新魏" panose="02010800040101010101" pitchFamily="2" charset="-122"/>
                <a:ea typeface="华文新魏" panose="02010800040101010101" pitchFamily="2" charset="-122"/>
              </a:rPr>
              <a:t>置于第</a:t>
            </a:r>
            <a:r>
              <a:rPr lang="en-US" altLang="zh-CN" sz="1800" b="0" i="0" u="none" strike="noStrike" baseline="0" dirty="0">
                <a:solidFill>
                  <a:srgbClr val="FF0000"/>
                </a:solidFill>
                <a:latin typeface="华文新魏" panose="02010800040101010101" pitchFamily="2" charset="-122"/>
                <a:ea typeface="华文新魏" panose="02010800040101010101" pitchFamily="2" charset="-122"/>
              </a:rPr>
              <a:t>x[k]</a:t>
            </a:r>
            <a:r>
              <a:rPr lang="zh-CN" altLang="en-US" sz="1800" b="0" i="0" u="none" strike="noStrike" baseline="0" dirty="0">
                <a:solidFill>
                  <a:srgbClr val="FF0000"/>
                </a:solidFill>
                <a:latin typeface="华文新魏" panose="02010800040101010101" pitchFamily="2" charset="-122"/>
                <a:ea typeface="华文新魏" panose="02010800040101010101" pitchFamily="2" charset="-122"/>
              </a:rPr>
              <a:t>列的合法性</a:t>
            </a:r>
            <a:endParaRPr lang="en-US" altLang="zh-CN" sz="1800" b="0" i="0" u="none" strike="noStrike" baseline="0" dirty="0">
              <a:solidFill>
                <a:srgbClr val="FF0000"/>
              </a:solidFill>
              <a:latin typeface="华文新魏" panose="02010800040101010101" pitchFamily="2" charset="-122"/>
              <a:ea typeface="华文新魏" panose="02010800040101010101" pitchFamily="2" charset="-122"/>
            </a:endParaRPr>
          </a:p>
          <a:p>
            <a:r>
              <a:rPr lang="en-US" altLang="zh-CN" sz="1800" b="0" i="0" u="none" strike="noStrike" baseline="0" dirty="0">
                <a:solidFill>
                  <a:srgbClr val="003265"/>
                </a:solidFill>
                <a:latin typeface="华文新魏" panose="02010800040101010101" pitchFamily="2" charset="-122"/>
                <a:ea typeface="华文新魏" panose="02010800040101010101" pitchFamily="2" charset="-122"/>
              </a:rPr>
              <a:t>for( int j=1; j&lt;k; </a:t>
            </a:r>
            <a:r>
              <a:rPr lang="en-US" altLang="zh-CN" sz="1800" b="0" i="0" u="none" strike="noStrike" baseline="0" dirty="0" err="1">
                <a:solidFill>
                  <a:srgbClr val="003265"/>
                </a:solidFill>
                <a:latin typeface="华文新魏" panose="02010800040101010101" pitchFamily="2" charset="-122"/>
                <a:ea typeface="华文新魏" panose="02010800040101010101" pitchFamily="2" charset="-122"/>
              </a:rPr>
              <a:t>j++</a:t>
            </a:r>
            <a:r>
              <a:rPr lang="en-US" altLang="zh-CN" sz="1800" b="0" i="0" u="none" strike="noStrike" baseline="0" dirty="0">
                <a:solidFill>
                  <a:srgbClr val="003265"/>
                </a:solidFill>
                <a:latin typeface="华文新魏" panose="02010800040101010101" pitchFamily="2" charset="-122"/>
                <a:ea typeface="华文新魏" panose="02010800040101010101" pitchFamily="2" charset="-122"/>
              </a:rPr>
              <a:t>)</a:t>
            </a:r>
          </a:p>
          <a:p>
            <a:r>
              <a:rPr lang="en-US" altLang="zh-CN" sz="1800" b="0" i="0" u="none" strike="noStrike" baseline="0" dirty="0">
                <a:solidFill>
                  <a:srgbClr val="003265"/>
                </a:solidFill>
                <a:latin typeface="华文新魏" panose="02010800040101010101" pitchFamily="2" charset="-122"/>
                <a:ea typeface="华文新魏" panose="02010800040101010101" pitchFamily="2" charset="-122"/>
              </a:rPr>
              <a:t>if( (abs(k-j) == abs( x[j] </a:t>
            </a:r>
            <a:r>
              <a:rPr lang="en-US" altLang="zh-CN" sz="1800" b="0" i="0" u="none" strike="noStrike" baseline="0" dirty="0">
                <a:solidFill>
                  <a:srgbClr val="003265"/>
                </a:solidFill>
                <a:latin typeface="宋体" panose="02010600030101010101" pitchFamily="2" charset="-122"/>
                <a:ea typeface="宋体" panose="02010600030101010101" pitchFamily="2" charset="-122"/>
              </a:rPr>
              <a:t>–</a:t>
            </a:r>
            <a:r>
              <a:rPr lang="en-US" altLang="zh-CN" sz="1800" b="0" i="0" u="none" strike="noStrike" baseline="0" dirty="0">
                <a:solidFill>
                  <a:srgbClr val="003265"/>
                </a:solidFill>
                <a:latin typeface="华文新魏" panose="02010800040101010101" pitchFamily="2" charset="-122"/>
                <a:ea typeface="华文新魏" panose="02010800040101010101" pitchFamily="2" charset="-122"/>
              </a:rPr>
              <a:t>x[k])) || (x[j] == x[k])) </a:t>
            </a:r>
          </a:p>
          <a:p>
            <a:r>
              <a:rPr lang="en-US" altLang="zh-CN" sz="1800" b="0" i="0" u="none" strike="noStrike" baseline="0" dirty="0">
                <a:solidFill>
                  <a:srgbClr val="003265"/>
                </a:solidFill>
                <a:latin typeface="华文新魏" panose="02010800040101010101" pitchFamily="2" charset="-122"/>
                <a:ea typeface="华文新魏" panose="02010800040101010101" pitchFamily="2" charset="-122"/>
              </a:rPr>
              <a:t>           return false;</a:t>
            </a:r>
          </a:p>
          <a:p>
            <a:r>
              <a:rPr lang="en-US" altLang="zh-CN" sz="1800" b="0" i="0" u="none" strike="noStrike" baseline="0" dirty="0">
                <a:solidFill>
                  <a:srgbClr val="003265"/>
                </a:solidFill>
                <a:latin typeface="华文新魏" panose="02010800040101010101" pitchFamily="2" charset="-122"/>
                <a:ea typeface="华文新魏" panose="02010800040101010101" pitchFamily="2" charset="-122"/>
              </a:rPr>
              <a:t>return true;</a:t>
            </a:r>
          </a:p>
          <a:p>
            <a:r>
              <a:rPr lang="en-US" altLang="zh-CN" sz="1800" b="0" i="0" u="none" strike="noStrike" baseline="0" dirty="0">
                <a:solidFill>
                  <a:srgbClr val="003265"/>
                </a:solidFill>
                <a:latin typeface="华文新魏" panose="02010800040101010101" pitchFamily="2" charset="-122"/>
                <a:ea typeface="华文新魏" panose="02010800040101010101" pitchFamily="2" charset="-122"/>
              </a:rPr>
              <a:t>}</a:t>
            </a:r>
            <a:endParaRPr lang="zh-CN" altLang="en-US" dirty="0"/>
          </a:p>
        </p:txBody>
      </p:sp>
      <p:sp>
        <p:nvSpPr>
          <p:cNvPr id="7" name="矩形 6">
            <a:extLst>
              <a:ext uri="{FF2B5EF4-FFF2-40B4-BE49-F238E27FC236}">
                <a16:creationId xmlns:a16="http://schemas.microsoft.com/office/drawing/2014/main" id="{E3A45F3A-4D70-4F51-B4A4-06672339B8A2}"/>
              </a:ext>
            </a:extLst>
          </p:cNvPr>
          <p:cNvSpPr/>
          <p:nvPr/>
        </p:nvSpPr>
        <p:spPr>
          <a:xfrm>
            <a:off x="164014" y="89332"/>
            <a:ext cx="8280920" cy="500009"/>
          </a:xfrm>
          <a:prstGeom prst="rect">
            <a:avLst/>
          </a:prstGeom>
        </p:spPr>
        <p:txBody>
          <a:bodyPr wrap="square">
            <a:spAutoFit/>
          </a:bodyPr>
          <a:lstStyle/>
          <a:p>
            <a:pPr algn="just" eaLnBrk="0" hangingPunct="0">
              <a:lnSpc>
                <a:spcPct val="120000"/>
              </a:lnSpc>
              <a:spcBef>
                <a:spcPts val="1000"/>
              </a:spcBef>
              <a:buClr>
                <a:srgbClr val="C00000"/>
              </a:buClr>
            </a:pPr>
            <a:r>
              <a:rPr lang="en-US" altLang="zh-CN"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1.3  </a:t>
            </a:r>
            <a:r>
              <a:rPr lang="zh-CN" altLang="en-US"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  </a:t>
            </a:r>
            <a:r>
              <a:rPr lang="zh-CN" altLang="en-US" sz="2400" b="1" dirty="0">
                <a:solidFill>
                  <a:schemeClr val="accent1"/>
                </a:solidFill>
                <a:effectLst>
                  <a:outerShdw blurRad="38100" dist="25400" dir="5400000" algn="ctr" rotWithShape="0">
                    <a:srgbClr val="6E747A">
                      <a:alpha val="43000"/>
                    </a:srgbClr>
                  </a:outerShdw>
                </a:effectLst>
                <a:ea typeface="黑体" panose="02010609060101010101" pitchFamily="2" charset="-122"/>
                <a:cs typeface="Times New Roman" panose="02020603050405020304" pitchFamily="18" charset="0"/>
              </a:rPr>
              <a:t>拉斯维加斯（</a:t>
            </a:r>
            <a:r>
              <a:rPr lang="en-US" altLang="zh-CN" sz="2400" b="1" dirty="0">
                <a:solidFill>
                  <a:schemeClr val="accent1"/>
                </a:solidFill>
                <a:effectLst>
                  <a:outerShdw blurRad="38100" dist="25400" dir="5400000" algn="ctr" rotWithShape="0">
                    <a:srgbClr val="6E747A">
                      <a:alpha val="43000"/>
                    </a:srgbClr>
                  </a:outerShdw>
                </a:effectLst>
                <a:ea typeface="黑体" panose="02010609060101010101" pitchFamily="2" charset="-122"/>
                <a:cs typeface="Times New Roman" panose="02020603050405020304" pitchFamily="18" charset="0"/>
              </a:rPr>
              <a:t>Las Vegas</a:t>
            </a:r>
            <a:r>
              <a:rPr lang="zh-CN" altLang="en-US" sz="2400" b="1" dirty="0">
                <a:solidFill>
                  <a:schemeClr val="accent1"/>
                </a:solidFill>
                <a:effectLst>
                  <a:outerShdw blurRad="38100" dist="25400" dir="5400000" algn="ctr" rotWithShape="0">
                    <a:srgbClr val="6E747A">
                      <a:alpha val="43000"/>
                    </a:srgbClr>
                  </a:outerShdw>
                </a:effectLst>
                <a:ea typeface="黑体" panose="02010609060101010101" pitchFamily="2" charset="-122"/>
                <a:cs typeface="Times New Roman" panose="02020603050405020304" pitchFamily="18" charset="0"/>
              </a:rPr>
              <a:t>）算法</a:t>
            </a:r>
          </a:p>
        </p:txBody>
      </p:sp>
    </p:spTree>
    <p:extLst>
      <p:ext uri="{BB962C8B-B14F-4D97-AF65-F5344CB8AC3E}">
        <p14:creationId xmlns:p14="http://schemas.microsoft.com/office/powerpoint/2010/main" val="38648341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4387CF88-F69C-4227-B80D-3D35CF88A9DB}"/>
              </a:ext>
            </a:extLst>
          </p:cNvPr>
          <p:cNvSpPr>
            <a:spLocks noChangeArrowheads="1"/>
          </p:cNvSpPr>
          <p:nvPr/>
        </p:nvSpPr>
        <p:spPr bwMode="auto">
          <a:xfrm>
            <a:off x="2540" y="630195"/>
            <a:ext cx="12189460" cy="80370"/>
          </a:xfrm>
          <a:prstGeom prst="rect">
            <a:avLst/>
          </a:prstGeom>
          <a:solidFill>
            <a:srgbClr val="0070C0"/>
          </a:solidFill>
          <a:ln w="3175">
            <a:solidFill>
              <a:schemeClr val="bg1"/>
            </a:solidFill>
            <a:miter lim="800000"/>
          </a:ln>
        </p:spPr>
        <p:txBody>
          <a:bodyPr anchor="ctr"/>
          <a:lstStyle/>
          <a:p>
            <a:pPr algn="ctr">
              <a:buClr>
                <a:srgbClr val="000000"/>
              </a:buClr>
              <a:buSzPct val="100000"/>
            </a:pPr>
            <a:endParaRPr lang="en-US" altLang="zh-CN" sz="3600" b="1" dirty="0">
              <a:solidFill>
                <a:schemeClr val="bg1"/>
              </a:solidFill>
              <a:latin typeface="+mn-lt"/>
              <a:ea typeface="黑体" panose="02010609060101010101" pitchFamily="2" charset="-122"/>
              <a:sym typeface="Webdings" panose="05030102010509060703" pitchFamily="18" charset="2"/>
            </a:endParaRPr>
          </a:p>
        </p:txBody>
      </p:sp>
      <p:sp>
        <p:nvSpPr>
          <p:cNvPr id="7" name="矩形 6">
            <a:extLst>
              <a:ext uri="{FF2B5EF4-FFF2-40B4-BE49-F238E27FC236}">
                <a16:creationId xmlns:a16="http://schemas.microsoft.com/office/drawing/2014/main" id="{F20AA0DA-E0FD-4211-959F-4CFA01EF60E6}"/>
              </a:ext>
            </a:extLst>
          </p:cNvPr>
          <p:cNvSpPr/>
          <p:nvPr/>
        </p:nvSpPr>
        <p:spPr>
          <a:xfrm>
            <a:off x="164014" y="89332"/>
            <a:ext cx="8280920" cy="500009"/>
          </a:xfrm>
          <a:prstGeom prst="rect">
            <a:avLst/>
          </a:prstGeom>
        </p:spPr>
        <p:txBody>
          <a:bodyPr wrap="square">
            <a:spAutoFit/>
          </a:bodyPr>
          <a:lstStyle/>
          <a:p>
            <a:pPr algn="just" eaLnBrk="0" hangingPunct="0">
              <a:lnSpc>
                <a:spcPct val="120000"/>
              </a:lnSpc>
              <a:spcBef>
                <a:spcPts val="1000"/>
              </a:spcBef>
              <a:buClr>
                <a:srgbClr val="C00000"/>
              </a:buClr>
            </a:pPr>
            <a:r>
              <a:rPr lang="en-US" altLang="zh-CN"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1.3  </a:t>
            </a:r>
            <a:r>
              <a:rPr lang="zh-CN" altLang="en-US"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  </a:t>
            </a:r>
            <a:r>
              <a:rPr lang="zh-CN" altLang="en-US" sz="2400" b="1" dirty="0">
                <a:solidFill>
                  <a:schemeClr val="accent1"/>
                </a:solidFill>
                <a:effectLst>
                  <a:outerShdw blurRad="38100" dist="25400" dir="5400000" algn="ctr" rotWithShape="0">
                    <a:srgbClr val="6E747A">
                      <a:alpha val="43000"/>
                    </a:srgbClr>
                  </a:outerShdw>
                </a:effectLst>
                <a:ea typeface="黑体" panose="02010609060101010101" pitchFamily="2" charset="-122"/>
                <a:cs typeface="Times New Roman" panose="02020603050405020304" pitchFamily="18" charset="0"/>
              </a:rPr>
              <a:t>拉斯维加斯（</a:t>
            </a:r>
            <a:r>
              <a:rPr lang="en-US" altLang="zh-CN" sz="2400" b="1" dirty="0">
                <a:solidFill>
                  <a:schemeClr val="accent1"/>
                </a:solidFill>
                <a:effectLst>
                  <a:outerShdw blurRad="38100" dist="25400" dir="5400000" algn="ctr" rotWithShape="0">
                    <a:srgbClr val="6E747A">
                      <a:alpha val="43000"/>
                    </a:srgbClr>
                  </a:outerShdw>
                </a:effectLst>
                <a:ea typeface="黑体" panose="02010609060101010101" pitchFamily="2" charset="-122"/>
                <a:cs typeface="Times New Roman" panose="02020603050405020304" pitchFamily="18" charset="0"/>
              </a:rPr>
              <a:t>Las Vegas</a:t>
            </a:r>
            <a:r>
              <a:rPr lang="zh-CN" altLang="en-US" sz="2400" b="1" dirty="0">
                <a:solidFill>
                  <a:schemeClr val="accent1"/>
                </a:solidFill>
                <a:effectLst>
                  <a:outerShdw blurRad="38100" dist="25400" dir="5400000" algn="ctr" rotWithShape="0">
                    <a:srgbClr val="6E747A">
                      <a:alpha val="43000"/>
                    </a:srgbClr>
                  </a:outerShdw>
                </a:effectLst>
                <a:ea typeface="黑体" panose="02010609060101010101" pitchFamily="2" charset="-122"/>
                <a:cs typeface="Times New Roman" panose="02020603050405020304" pitchFamily="18" charset="0"/>
              </a:rPr>
              <a:t>）算法</a:t>
            </a:r>
          </a:p>
        </p:txBody>
      </p:sp>
      <p:pic>
        <p:nvPicPr>
          <p:cNvPr id="3" name="图片 2">
            <a:extLst>
              <a:ext uri="{FF2B5EF4-FFF2-40B4-BE49-F238E27FC236}">
                <a16:creationId xmlns:a16="http://schemas.microsoft.com/office/drawing/2014/main" id="{E8D222BA-FE46-4BD4-A70F-4490C67D9363}"/>
              </a:ext>
            </a:extLst>
          </p:cNvPr>
          <p:cNvPicPr>
            <a:picLocks noChangeAspect="1"/>
          </p:cNvPicPr>
          <p:nvPr/>
        </p:nvPicPr>
        <p:blipFill>
          <a:blip r:embed="rId3"/>
          <a:stretch>
            <a:fillRect/>
          </a:stretch>
        </p:blipFill>
        <p:spPr>
          <a:xfrm>
            <a:off x="869431" y="1029944"/>
            <a:ext cx="7719934" cy="5197861"/>
          </a:xfrm>
          <a:prstGeom prst="rect">
            <a:avLst/>
          </a:prstGeom>
        </p:spPr>
      </p:pic>
    </p:spTree>
    <p:extLst>
      <p:ext uri="{BB962C8B-B14F-4D97-AF65-F5344CB8AC3E}">
        <p14:creationId xmlns:p14="http://schemas.microsoft.com/office/powerpoint/2010/main" val="15603288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DE80C9A-582C-4D2E-A89A-ED0E086EA276}"/>
              </a:ext>
            </a:extLst>
          </p:cNvPr>
          <p:cNvSpPr>
            <a:spLocks noChangeArrowheads="1"/>
          </p:cNvSpPr>
          <p:nvPr/>
        </p:nvSpPr>
        <p:spPr bwMode="auto">
          <a:xfrm>
            <a:off x="2540" y="630195"/>
            <a:ext cx="12189460" cy="80370"/>
          </a:xfrm>
          <a:prstGeom prst="rect">
            <a:avLst/>
          </a:prstGeom>
          <a:solidFill>
            <a:srgbClr val="0070C0"/>
          </a:solidFill>
          <a:ln w="3175">
            <a:solidFill>
              <a:schemeClr val="bg1"/>
            </a:solidFill>
            <a:miter lim="800000"/>
          </a:ln>
        </p:spPr>
        <p:txBody>
          <a:bodyPr anchor="ctr"/>
          <a:lstStyle/>
          <a:p>
            <a:pPr algn="ctr">
              <a:buClr>
                <a:srgbClr val="000000"/>
              </a:buClr>
              <a:buSzPct val="100000"/>
            </a:pPr>
            <a:endParaRPr lang="en-US" altLang="zh-CN" sz="3600" b="1" dirty="0">
              <a:solidFill>
                <a:schemeClr val="bg1"/>
              </a:solidFill>
              <a:latin typeface="+mn-lt"/>
              <a:ea typeface="黑体" panose="02010609060101010101" pitchFamily="2" charset="-122"/>
              <a:sym typeface="Webdings" panose="05030102010509060703" pitchFamily="18" charset="2"/>
            </a:endParaRPr>
          </a:p>
        </p:txBody>
      </p:sp>
      <p:sp>
        <p:nvSpPr>
          <p:cNvPr id="5" name="矩形 4">
            <a:extLst>
              <a:ext uri="{FF2B5EF4-FFF2-40B4-BE49-F238E27FC236}">
                <a16:creationId xmlns:a16="http://schemas.microsoft.com/office/drawing/2014/main" id="{921C6AE7-18A9-4D44-9731-F864A9C19E83}"/>
              </a:ext>
            </a:extLst>
          </p:cNvPr>
          <p:cNvSpPr/>
          <p:nvPr/>
        </p:nvSpPr>
        <p:spPr>
          <a:xfrm>
            <a:off x="164014" y="89332"/>
            <a:ext cx="8280920" cy="505972"/>
          </a:xfrm>
          <a:prstGeom prst="rect">
            <a:avLst/>
          </a:prstGeom>
        </p:spPr>
        <p:txBody>
          <a:bodyPr wrap="square">
            <a:spAutoFit/>
          </a:bodyPr>
          <a:lstStyle/>
          <a:p>
            <a:pPr algn="just" eaLnBrk="0" hangingPunct="0">
              <a:lnSpc>
                <a:spcPct val="120000"/>
              </a:lnSpc>
              <a:spcBef>
                <a:spcPts val="1000"/>
              </a:spcBef>
              <a:buClr>
                <a:srgbClr val="C00000"/>
              </a:buClr>
            </a:pPr>
            <a:r>
              <a:rPr lang="en-US" altLang="zh-CN"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1.3 </a:t>
            </a:r>
            <a:r>
              <a:rPr lang="zh-CN" altLang="en-US"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  </a:t>
            </a:r>
            <a:r>
              <a:rPr lang="zh-CN" altLang="en-US" sz="2400" b="1" dirty="0">
                <a:solidFill>
                  <a:schemeClr val="accent1"/>
                </a:solidFill>
                <a:effectLst>
                  <a:outerShdw blurRad="38100" dist="25400" dir="5400000" algn="ctr" rotWithShape="0">
                    <a:srgbClr val="6E747A">
                      <a:alpha val="43000"/>
                    </a:srgbClr>
                  </a:outerShdw>
                </a:effectLst>
                <a:ea typeface="黑体" panose="02010609060101010101" pitchFamily="2" charset="-122"/>
                <a:cs typeface="Times New Roman" panose="02020603050405020304" pitchFamily="18" charset="0"/>
              </a:rPr>
              <a:t>蒙特卡罗算法</a:t>
            </a:r>
            <a:endParaRPr lang="zh-CN" altLang="en-US"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endParaRPr>
          </a:p>
        </p:txBody>
      </p:sp>
      <p:sp>
        <p:nvSpPr>
          <p:cNvPr id="6" name="Rectangle 23">
            <a:extLst>
              <a:ext uri="{FF2B5EF4-FFF2-40B4-BE49-F238E27FC236}">
                <a16:creationId xmlns:a16="http://schemas.microsoft.com/office/drawing/2014/main" id="{159B6E4A-6503-415B-AB09-8FC030488F67}"/>
              </a:ext>
            </a:extLst>
          </p:cNvPr>
          <p:cNvSpPr>
            <a:spLocks noChangeArrowheads="1"/>
          </p:cNvSpPr>
          <p:nvPr/>
        </p:nvSpPr>
        <p:spPr bwMode="auto">
          <a:xfrm>
            <a:off x="565530" y="1143000"/>
            <a:ext cx="10938613" cy="4862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buSzPct val="100000"/>
              <a:defRPr>
                <a:solidFill>
                  <a:schemeClr val="tx1"/>
                </a:solidFill>
                <a:latin typeface="Arial" panose="020B0604020202020204" pitchFamily="34" charset="0"/>
                <a:ea typeface="宋体" panose="02010600030101010101" pitchFamily="2" charset="-122"/>
              </a:defRPr>
            </a:lvl1pPr>
            <a:lvl2pPr marL="742950" indent="-285750">
              <a:buSzPct val="100000"/>
              <a:defRPr>
                <a:solidFill>
                  <a:schemeClr val="tx1"/>
                </a:solidFill>
                <a:latin typeface="Arial" panose="020B0604020202020204" pitchFamily="34" charset="0"/>
                <a:ea typeface="宋体" panose="02010600030101010101" pitchFamily="2" charset="-122"/>
              </a:defRPr>
            </a:lvl2pPr>
            <a:lvl3pPr marL="1143000" indent="-228600">
              <a:buSzPct val="100000"/>
              <a:defRPr>
                <a:solidFill>
                  <a:schemeClr val="tx1"/>
                </a:solidFill>
                <a:latin typeface="Arial" panose="020B0604020202020204" pitchFamily="34" charset="0"/>
                <a:ea typeface="宋体" panose="02010600030101010101" pitchFamily="2" charset="-122"/>
              </a:defRPr>
            </a:lvl3pPr>
            <a:lvl4pPr marL="1600200" indent="-228600">
              <a:buSzPct val="100000"/>
              <a:defRPr>
                <a:solidFill>
                  <a:schemeClr val="tx1"/>
                </a:solidFill>
                <a:latin typeface="Arial" panose="020B0604020202020204" pitchFamily="34" charset="0"/>
                <a:ea typeface="宋体" panose="02010600030101010101" pitchFamily="2" charset="-122"/>
              </a:defRPr>
            </a:lvl4pPr>
            <a:lvl5pPr marL="2057400" indent="-228600">
              <a:buSzPct val="100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algn="just">
              <a:lnSpc>
                <a:spcPct val="130000"/>
              </a:lnSpc>
              <a:buFontTx/>
              <a:buChar char="•"/>
            </a:pPr>
            <a:r>
              <a:rPr lang="zh-CN" altLang="ru-RU" sz="2200" b="1" dirty="0">
                <a:solidFill>
                  <a:srgbClr val="FF0000"/>
                </a:solidFill>
                <a:ea typeface="仿宋" panose="02010609060101010101" pitchFamily="49" charset="-122"/>
              </a:rPr>
              <a:t>蒙特卡罗算法</a:t>
            </a:r>
            <a:r>
              <a:rPr lang="en-US" altLang="zh-CN" sz="2200" b="1" dirty="0">
                <a:solidFill>
                  <a:srgbClr val="FF0000"/>
                </a:solidFill>
                <a:ea typeface="仿宋" panose="02010609060101010101" pitchFamily="49" charset="-122"/>
              </a:rPr>
              <a:t> </a:t>
            </a:r>
            <a:r>
              <a:rPr lang="zh-CN" altLang="en-US" sz="2200" b="1" dirty="0">
                <a:ea typeface="仿宋" panose="02010609060101010101" pitchFamily="49" charset="-122"/>
              </a:rPr>
              <a:t>（</a:t>
            </a:r>
            <a:r>
              <a:rPr lang="en-US" altLang="zh-CN" sz="2200" b="1" dirty="0">
                <a:ea typeface="仿宋" panose="02010609060101010101" pitchFamily="49" charset="-122"/>
              </a:rPr>
              <a:t>Monte Carlo method</a:t>
            </a:r>
            <a:r>
              <a:rPr lang="zh-CN" altLang="en-US" sz="2200" b="1" dirty="0">
                <a:ea typeface="仿宋" panose="02010609060101010101" pitchFamily="49" charset="-122"/>
              </a:rPr>
              <a:t>），也称统计模拟方法，是二十世纪四十年代中期由于科学技术的发展和电子计算机的发明，而被提出的一种以概率统计理论为指导的一类非常重要的数值计算方法。</a:t>
            </a:r>
            <a:endParaRPr lang="en-US" altLang="zh-CN" sz="2200" b="1" dirty="0">
              <a:ea typeface="仿宋" panose="02010609060101010101" pitchFamily="49" charset="-122"/>
            </a:endParaRPr>
          </a:p>
          <a:p>
            <a:pPr algn="just">
              <a:lnSpc>
                <a:spcPct val="130000"/>
              </a:lnSpc>
              <a:buFontTx/>
              <a:buChar char="•"/>
            </a:pPr>
            <a:endParaRPr lang="en-US" altLang="zh-CN" sz="2200" b="1" dirty="0">
              <a:ea typeface="仿宋" panose="02010609060101010101" pitchFamily="49" charset="-122"/>
            </a:endParaRPr>
          </a:p>
          <a:p>
            <a:pPr algn="just">
              <a:lnSpc>
                <a:spcPct val="130000"/>
              </a:lnSpc>
              <a:buFontTx/>
              <a:buChar char="•"/>
            </a:pPr>
            <a:r>
              <a:rPr lang="zh-CN" altLang="ru-RU" sz="2200" b="1" dirty="0">
                <a:ea typeface="仿宋" panose="02010609060101010101" pitchFamily="49" charset="-122"/>
              </a:rPr>
              <a:t>蒙特卡罗算法以正的概率给出正解，求得正确解的概率依赖于算法所用的时间。</a:t>
            </a:r>
            <a:r>
              <a:rPr lang="zh-CN" altLang="ru-RU" sz="2200" b="1" dirty="0">
                <a:solidFill>
                  <a:srgbClr val="00B0F0"/>
                </a:solidFill>
                <a:ea typeface="仿宋" panose="02010609060101010101" pitchFamily="49" charset="-122"/>
              </a:rPr>
              <a:t>算法所用的时间越多，得到正确解的概率就越高</a:t>
            </a:r>
            <a:r>
              <a:rPr lang="zh-CN" altLang="ru-RU" sz="2200" b="1" dirty="0">
                <a:ea typeface="仿宋" panose="02010609060101010101" pitchFamily="49" charset="-122"/>
              </a:rPr>
              <a:t>。</a:t>
            </a:r>
            <a:r>
              <a:rPr lang="zh-CN" altLang="en-US" sz="2200" b="1" dirty="0">
                <a:ea typeface="仿宋" panose="02010609060101010101" pitchFamily="49" charset="-122"/>
              </a:rPr>
              <a:t>然而，可以多次运行原算法，设法使得每次运行时的随机选择都相对独立，则可以使非正确解的概率可以减小到任意小。 </a:t>
            </a:r>
            <a:endParaRPr lang="en-US" altLang="zh-CN" sz="2200" b="1" dirty="0">
              <a:ea typeface="仿宋" panose="02010609060101010101" pitchFamily="49" charset="-122"/>
            </a:endParaRPr>
          </a:p>
          <a:p>
            <a:pPr algn="just">
              <a:lnSpc>
                <a:spcPct val="130000"/>
              </a:lnSpc>
              <a:buFontTx/>
              <a:buChar char="•"/>
            </a:pPr>
            <a:endParaRPr lang="zh-CN" altLang="ru-RU" sz="2200" b="1" dirty="0">
              <a:ea typeface="仿宋" panose="02010609060101010101" pitchFamily="49" charset="-122"/>
            </a:endParaRPr>
          </a:p>
          <a:p>
            <a:pPr algn="just">
              <a:lnSpc>
                <a:spcPct val="130000"/>
              </a:lnSpc>
              <a:buFontTx/>
              <a:buChar char="•"/>
            </a:pPr>
            <a:r>
              <a:rPr lang="zh-CN" altLang="en-US" sz="2200" b="1" dirty="0">
                <a:ea typeface="仿宋" panose="02010609060101010101" pitchFamily="49" charset="-122"/>
              </a:rPr>
              <a:t>蒙特卡罗方法在应用物理、原子能、固体物理、化学、生态学、社会学以及经济行为等领域中得到广泛利用。</a:t>
            </a:r>
          </a:p>
          <a:p>
            <a:pPr eaLnBrk="1" hangingPunct="1">
              <a:lnSpc>
                <a:spcPct val="120000"/>
              </a:lnSpc>
            </a:pPr>
            <a:endParaRPr lang="ru-RU" altLang="zh-CN" sz="2200" b="1" dirty="0">
              <a:ea typeface="仿宋" panose="02010609060101010101" pitchFamily="49" charset="-122"/>
            </a:endParaRPr>
          </a:p>
        </p:txBody>
      </p:sp>
      <p:grpSp>
        <p:nvGrpSpPr>
          <p:cNvPr id="9" name="组合 8">
            <a:extLst>
              <a:ext uri="{FF2B5EF4-FFF2-40B4-BE49-F238E27FC236}">
                <a16:creationId xmlns:a16="http://schemas.microsoft.com/office/drawing/2014/main" id="{F5E16E51-2DAB-4C26-9800-10848F4B1EEE}"/>
              </a:ext>
            </a:extLst>
          </p:cNvPr>
          <p:cNvGrpSpPr/>
          <p:nvPr/>
        </p:nvGrpSpPr>
        <p:grpSpPr>
          <a:xfrm>
            <a:off x="7278129" y="4231277"/>
            <a:ext cx="4621427" cy="2026508"/>
            <a:chOff x="7278129" y="4231277"/>
            <a:chExt cx="4621427" cy="2026508"/>
          </a:xfrm>
        </p:grpSpPr>
        <p:sp>
          <p:nvSpPr>
            <p:cNvPr id="7" name="思想气泡: 云 6">
              <a:extLst>
                <a:ext uri="{FF2B5EF4-FFF2-40B4-BE49-F238E27FC236}">
                  <a16:creationId xmlns:a16="http://schemas.microsoft.com/office/drawing/2014/main" id="{04D24D27-828E-4574-81A0-9FAFBD77AD9E}"/>
                </a:ext>
              </a:extLst>
            </p:cNvPr>
            <p:cNvSpPr/>
            <p:nvPr/>
          </p:nvSpPr>
          <p:spPr>
            <a:xfrm>
              <a:off x="7278129" y="4231277"/>
              <a:ext cx="4621427" cy="2026508"/>
            </a:xfrm>
            <a:prstGeom prst="cloud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A9C471E0-B029-4AF6-A426-AA0E66DA0333}"/>
                </a:ext>
              </a:extLst>
            </p:cNvPr>
            <p:cNvSpPr txBox="1"/>
            <p:nvPr/>
          </p:nvSpPr>
          <p:spPr>
            <a:xfrm>
              <a:off x="8044249" y="4514671"/>
              <a:ext cx="3089189" cy="1200329"/>
            </a:xfrm>
            <a:prstGeom prst="rect">
              <a:avLst/>
            </a:prstGeom>
            <a:noFill/>
          </p:spPr>
          <p:txBody>
            <a:bodyPr wrap="square" rtlCol="0">
              <a:spAutoFit/>
            </a:bodyPr>
            <a:lstStyle/>
            <a:p>
              <a:r>
                <a:rPr lang="zh-CN" altLang="en-US" sz="2400" b="1" dirty="0">
                  <a:solidFill>
                    <a:schemeClr val="accent6">
                      <a:lumMod val="75000"/>
                    </a:schemeClr>
                  </a:solidFill>
                  <a:latin typeface="微软雅黑" panose="020B0503020204020204" pitchFamily="34" charset="-122"/>
                  <a:ea typeface="微软雅黑" panose="020B0503020204020204" pitchFamily="34" charset="-122"/>
                </a:rPr>
                <a:t>使用时，</a:t>
              </a:r>
              <a:r>
                <a:rPr lang="zh-CN" altLang="ru-RU" sz="2400" b="1" dirty="0">
                  <a:solidFill>
                    <a:schemeClr val="accent6">
                      <a:lumMod val="75000"/>
                    </a:schemeClr>
                  </a:solidFill>
                  <a:latin typeface="微软雅黑" panose="020B0503020204020204" pitchFamily="34" charset="-122"/>
                  <a:ea typeface="微软雅黑" panose="020B0503020204020204" pitchFamily="34" charset="-122"/>
                </a:rPr>
                <a:t>拉斯维加斯算法</a:t>
              </a:r>
              <a:r>
                <a:rPr lang="zh-CN" altLang="en-US" sz="2400" b="1" dirty="0">
                  <a:solidFill>
                    <a:schemeClr val="accent6">
                      <a:lumMod val="75000"/>
                    </a:schemeClr>
                  </a:solidFill>
                  <a:latin typeface="微软雅黑" panose="020B0503020204020204" pitchFamily="34" charset="-122"/>
                  <a:ea typeface="微软雅黑" panose="020B0503020204020204" pitchFamily="34" charset="-122"/>
                </a:rPr>
                <a:t>和</a:t>
              </a:r>
              <a:r>
                <a:rPr lang="zh-CN" altLang="ru-RU" sz="2400" b="1" dirty="0">
                  <a:solidFill>
                    <a:schemeClr val="accent6">
                      <a:lumMod val="75000"/>
                    </a:schemeClr>
                  </a:solidFill>
                  <a:latin typeface="微软雅黑" panose="020B0503020204020204" pitchFamily="34" charset="-122"/>
                  <a:ea typeface="微软雅黑" panose="020B0503020204020204" pitchFamily="34" charset="-122"/>
                </a:rPr>
                <a:t>蒙特卡罗算法</a:t>
              </a:r>
              <a:r>
                <a:rPr lang="zh-CN" altLang="en-US" sz="2400" b="1" dirty="0">
                  <a:solidFill>
                    <a:schemeClr val="accent6">
                      <a:lumMod val="75000"/>
                    </a:schemeClr>
                  </a:solidFill>
                  <a:latin typeface="微软雅黑" panose="020B0503020204020204" pitchFamily="34" charset="-122"/>
                  <a:ea typeface="微软雅黑" panose="020B0503020204020204" pitchFamily="34" charset="-122"/>
                </a:rPr>
                <a:t>如何选择呢？</a:t>
              </a:r>
            </a:p>
          </p:txBody>
        </p:sp>
      </p:grpSp>
    </p:spTree>
    <p:extLst>
      <p:ext uri="{BB962C8B-B14F-4D97-AF65-F5344CB8AC3E}">
        <p14:creationId xmlns:p14="http://schemas.microsoft.com/office/powerpoint/2010/main" val="3759149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childTnLst>
                                    <p:set>
                                      <p:cBhvr additive="base">
                                        <p:cTn id="6" dur="1" fill="hold">
                                          <p:stCondLst>
                                            <p:cond delay="0"/>
                                          </p:stCondLst>
                                        </p:cTn>
                                        <p:tgtEl>
                                          <p:spTgt spid="6">
                                            <p:txEl>
                                              <p:pRg st="0" end="0"/>
                                            </p:txEl>
                                          </p:spTgt>
                                        </p:tgtEl>
                                        <p:attrNameLst>
                                          <p:attrName>style.visibility</p:attrName>
                                        </p:attrNameLst>
                                      </p:cBhvr>
                                      <p:to>
                                        <p:strVal val="visible"/>
                                      </p:to>
                                    </p:set>
                                    <p:animEffect transition="in" filter="blinds(horizontal)">
                                      <p:cBhvr additive="base">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childTnLst>
                                    <p:set>
                                      <p:cBhvr additive="base">
                                        <p:cTn id="11" dur="1" fill="hold">
                                          <p:stCondLst>
                                            <p:cond delay="0"/>
                                          </p:stCondLst>
                                        </p:cTn>
                                        <p:tgtEl>
                                          <p:spTgt spid="6">
                                            <p:txEl>
                                              <p:pRg st="2" end="2"/>
                                            </p:txEl>
                                          </p:spTgt>
                                        </p:tgtEl>
                                        <p:attrNameLst>
                                          <p:attrName>style.visibility</p:attrName>
                                        </p:attrNameLst>
                                      </p:cBhvr>
                                      <p:to>
                                        <p:strVal val="visible"/>
                                      </p:to>
                                    </p:set>
                                    <p:animEffect transition="in" filter="blinds(horizontal)">
                                      <p:cBhvr additive="base">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childTnLst>
                                    <p:set>
                                      <p:cBhvr additive="base">
                                        <p:cTn id="16" dur="1" fill="hold">
                                          <p:stCondLst>
                                            <p:cond delay="0"/>
                                          </p:stCondLst>
                                        </p:cTn>
                                        <p:tgtEl>
                                          <p:spTgt spid="6">
                                            <p:txEl>
                                              <p:pRg st="4" end="4"/>
                                            </p:txEl>
                                          </p:spTgt>
                                        </p:tgtEl>
                                        <p:attrNameLst>
                                          <p:attrName>style.visibility</p:attrName>
                                        </p:attrNameLst>
                                      </p:cBhvr>
                                      <p:to>
                                        <p:strVal val="visible"/>
                                      </p:to>
                                    </p:set>
                                    <p:animEffect transition="in" filter="blinds(horizontal)">
                                      <p:cBhvr additive="base">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6"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80">
                                          <p:stCondLst>
                                            <p:cond delay="0"/>
                                          </p:stCondLst>
                                        </p:cTn>
                                        <p:tgtEl>
                                          <p:spTgt spid="9"/>
                                        </p:tgtEl>
                                      </p:cBhvr>
                                    </p:animEffect>
                                    <p:anim calcmode="lin" valueType="num">
                                      <p:cBhvr>
                                        <p:cTn id="23"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24"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5"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6"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7"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8" dur="26">
                                          <p:stCondLst>
                                            <p:cond delay="650"/>
                                          </p:stCondLst>
                                        </p:cTn>
                                        <p:tgtEl>
                                          <p:spTgt spid="9"/>
                                        </p:tgtEl>
                                      </p:cBhvr>
                                      <p:to x="100000" y="60000"/>
                                    </p:animScale>
                                    <p:animScale>
                                      <p:cBhvr>
                                        <p:cTn id="29" dur="166" decel="50000">
                                          <p:stCondLst>
                                            <p:cond delay="676"/>
                                          </p:stCondLst>
                                        </p:cTn>
                                        <p:tgtEl>
                                          <p:spTgt spid="9"/>
                                        </p:tgtEl>
                                      </p:cBhvr>
                                      <p:to x="100000" y="100000"/>
                                    </p:animScale>
                                    <p:animScale>
                                      <p:cBhvr>
                                        <p:cTn id="30" dur="26">
                                          <p:stCondLst>
                                            <p:cond delay="1312"/>
                                          </p:stCondLst>
                                        </p:cTn>
                                        <p:tgtEl>
                                          <p:spTgt spid="9"/>
                                        </p:tgtEl>
                                      </p:cBhvr>
                                      <p:to x="100000" y="80000"/>
                                    </p:animScale>
                                    <p:animScale>
                                      <p:cBhvr>
                                        <p:cTn id="31" dur="166" decel="50000">
                                          <p:stCondLst>
                                            <p:cond delay="1338"/>
                                          </p:stCondLst>
                                        </p:cTn>
                                        <p:tgtEl>
                                          <p:spTgt spid="9"/>
                                        </p:tgtEl>
                                      </p:cBhvr>
                                      <p:to x="100000" y="100000"/>
                                    </p:animScale>
                                    <p:animScale>
                                      <p:cBhvr>
                                        <p:cTn id="32" dur="26">
                                          <p:stCondLst>
                                            <p:cond delay="1642"/>
                                          </p:stCondLst>
                                        </p:cTn>
                                        <p:tgtEl>
                                          <p:spTgt spid="9"/>
                                        </p:tgtEl>
                                      </p:cBhvr>
                                      <p:to x="100000" y="90000"/>
                                    </p:animScale>
                                    <p:animScale>
                                      <p:cBhvr>
                                        <p:cTn id="33" dur="166" decel="50000">
                                          <p:stCondLst>
                                            <p:cond delay="1668"/>
                                          </p:stCondLst>
                                        </p:cTn>
                                        <p:tgtEl>
                                          <p:spTgt spid="9"/>
                                        </p:tgtEl>
                                      </p:cBhvr>
                                      <p:to x="100000" y="100000"/>
                                    </p:animScale>
                                    <p:animScale>
                                      <p:cBhvr>
                                        <p:cTn id="34" dur="26">
                                          <p:stCondLst>
                                            <p:cond delay="1808"/>
                                          </p:stCondLst>
                                        </p:cTn>
                                        <p:tgtEl>
                                          <p:spTgt spid="9"/>
                                        </p:tgtEl>
                                      </p:cBhvr>
                                      <p:to x="100000" y="95000"/>
                                    </p:animScale>
                                    <p:animScale>
                                      <p:cBhvr>
                                        <p:cTn id="35"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2D3869-819E-488D-8E0C-0FBEE096BC97}"/>
              </a:ext>
            </a:extLst>
          </p:cNvPr>
          <p:cNvSpPr>
            <a:spLocks noChangeArrowheads="1"/>
          </p:cNvSpPr>
          <p:nvPr/>
        </p:nvSpPr>
        <p:spPr bwMode="auto">
          <a:xfrm>
            <a:off x="2540" y="630195"/>
            <a:ext cx="12189460" cy="80370"/>
          </a:xfrm>
          <a:prstGeom prst="rect">
            <a:avLst/>
          </a:prstGeom>
          <a:solidFill>
            <a:srgbClr val="0070C0"/>
          </a:solidFill>
          <a:ln w="3175">
            <a:solidFill>
              <a:schemeClr val="bg1"/>
            </a:solidFill>
            <a:miter lim="800000"/>
          </a:ln>
        </p:spPr>
        <p:txBody>
          <a:bodyPr anchor="ctr"/>
          <a:lstStyle/>
          <a:p>
            <a:pPr algn="ctr">
              <a:buClr>
                <a:srgbClr val="000000"/>
              </a:buClr>
              <a:buSzPct val="100000"/>
            </a:pPr>
            <a:endParaRPr lang="en-US" altLang="zh-CN" sz="3600" b="1" dirty="0">
              <a:solidFill>
                <a:schemeClr val="bg1"/>
              </a:solidFill>
              <a:latin typeface="+mn-lt"/>
              <a:ea typeface="黑体" panose="02010609060101010101" pitchFamily="2" charset="-122"/>
              <a:sym typeface="Webdings" panose="05030102010509060703" pitchFamily="18" charset="2"/>
            </a:endParaRPr>
          </a:p>
        </p:txBody>
      </p:sp>
      <p:sp>
        <p:nvSpPr>
          <p:cNvPr id="5" name="矩形 4">
            <a:extLst>
              <a:ext uri="{FF2B5EF4-FFF2-40B4-BE49-F238E27FC236}">
                <a16:creationId xmlns:a16="http://schemas.microsoft.com/office/drawing/2014/main" id="{1FFADD6E-E390-462F-9B60-64728F63470C}"/>
              </a:ext>
            </a:extLst>
          </p:cNvPr>
          <p:cNvSpPr/>
          <p:nvPr/>
        </p:nvSpPr>
        <p:spPr>
          <a:xfrm>
            <a:off x="164014" y="89332"/>
            <a:ext cx="8280920" cy="505972"/>
          </a:xfrm>
          <a:prstGeom prst="rect">
            <a:avLst/>
          </a:prstGeom>
        </p:spPr>
        <p:txBody>
          <a:bodyPr wrap="square">
            <a:spAutoFit/>
          </a:bodyPr>
          <a:lstStyle/>
          <a:p>
            <a:pPr algn="just" eaLnBrk="0" hangingPunct="0">
              <a:lnSpc>
                <a:spcPct val="120000"/>
              </a:lnSpc>
              <a:spcBef>
                <a:spcPts val="1000"/>
              </a:spcBef>
              <a:buClr>
                <a:srgbClr val="C00000"/>
              </a:buClr>
            </a:pPr>
            <a:r>
              <a:rPr lang="en-US" altLang="zh-CN"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1.3 </a:t>
            </a:r>
            <a:r>
              <a:rPr lang="zh-CN" altLang="en-US"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  </a:t>
            </a:r>
            <a:r>
              <a:rPr lang="zh-CN" altLang="en-US" sz="2400" b="1" dirty="0">
                <a:solidFill>
                  <a:schemeClr val="accent1"/>
                </a:solidFill>
                <a:effectLst>
                  <a:outerShdw blurRad="38100" dist="25400" dir="5400000" algn="ctr" rotWithShape="0">
                    <a:srgbClr val="6E747A">
                      <a:alpha val="43000"/>
                    </a:srgbClr>
                  </a:outerShdw>
                </a:effectLst>
                <a:ea typeface="黑体" panose="02010609060101010101" pitchFamily="2" charset="-122"/>
                <a:cs typeface="Times New Roman" panose="02020603050405020304" pitchFamily="18" charset="0"/>
              </a:rPr>
              <a:t>蒙特卡罗算法</a:t>
            </a:r>
            <a:endParaRPr lang="zh-CN" altLang="en-US"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9CB17CE-FE2B-4846-B012-B0CF52A0E3BC}"/>
                  </a:ext>
                </a:extLst>
              </p:cNvPr>
              <p:cNvSpPr txBox="1"/>
              <p:nvPr/>
            </p:nvSpPr>
            <p:spPr>
              <a:xfrm>
                <a:off x="1016924" y="1113905"/>
                <a:ext cx="10039003" cy="3627660"/>
              </a:xfrm>
              <a:prstGeom prst="rect">
                <a:avLst/>
              </a:prstGeom>
              <a:noFill/>
            </p:spPr>
            <p:txBody>
              <a:bodyPr wrap="square">
                <a:spAutoFit/>
              </a:bodyPr>
              <a:lstStyle/>
              <a:p>
                <a:pPr algn="just">
                  <a:lnSpc>
                    <a:spcPct val="150000"/>
                  </a:lnSpc>
                </a:pPr>
                <a:r>
                  <a:rPr lang="zh-CN" altLang="en-US" sz="2800" b="1" dirty="0">
                    <a:ea typeface="仿宋" panose="02010609060101010101" pitchFamily="49" charset="-122"/>
                  </a:rPr>
                  <a:t>考虑问题</a:t>
                </a:r>
                <a14:m>
                  <m:oMath xmlns:m="http://schemas.openxmlformats.org/officeDocument/2006/math">
                    <m:r>
                      <a:rPr lang="en-US" altLang="zh-CN" sz="2800" b="1" i="0" smtClean="0">
                        <a:latin typeface="Cambria Math" panose="02040503050406030204" pitchFamily="18" charset="0"/>
                        <a:ea typeface="仿宋" panose="02010609060101010101" pitchFamily="49" charset="-122"/>
                      </a:rPr>
                      <m:t> </m:t>
                    </m:r>
                    <m:r>
                      <a:rPr lang="en-US" altLang="zh-CN" sz="2800" b="1" i="1" smtClean="0">
                        <a:latin typeface="Cambria Math" panose="02040503050406030204" pitchFamily="18" charset="0"/>
                        <a:ea typeface="仿宋" panose="02010609060101010101" pitchFamily="49" charset="-122"/>
                      </a:rPr>
                      <m:t>𝑨</m:t>
                    </m:r>
                  </m:oMath>
                </a14:m>
                <a:r>
                  <a:rPr lang="zh-CN" altLang="en-US" sz="2800" b="1" dirty="0">
                    <a:ea typeface="仿宋" panose="02010609060101010101" pitchFamily="49" charset="-122"/>
                  </a:rPr>
                  <a:t> 的一个</a:t>
                </a:r>
                <a:r>
                  <a:rPr lang="en-US" altLang="zh-CN" sz="2800" b="1" dirty="0">
                    <a:ea typeface="仿宋" panose="02010609060101010101" pitchFamily="49" charset="-122"/>
                  </a:rPr>
                  <a:t>Monte Carlo</a:t>
                </a:r>
                <a:r>
                  <a:rPr lang="zh-CN" altLang="en-US" sz="2800" b="1" dirty="0">
                    <a:ea typeface="仿宋" panose="02010609060101010101" pitchFamily="49" charset="-122"/>
                  </a:rPr>
                  <a:t>算法，其在任何大小为</a:t>
                </a:r>
                <a14:m>
                  <m:oMath xmlns:m="http://schemas.openxmlformats.org/officeDocument/2006/math">
                    <m:r>
                      <a:rPr lang="en-US" altLang="zh-CN" sz="2800" b="1" i="1" smtClean="0">
                        <a:latin typeface="Cambria Math" panose="02040503050406030204" pitchFamily="18" charset="0"/>
                        <a:ea typeface="仿宋" panose="02010609060101010101" pitchFamily="49" charset="-122"/>
                      </a:rPr>
                      <m:t>𝒏</m:t>
                    </m:r>
                  </m:oMath>
                </a14:m>
                <a:r>
                  <a:rPr lang="zh-CN" altLang="en-US" sz="2800" b="1" dirty="0">
                    <a:ea typeface="仿宋" panose="02010609060101010101" pitchFamily="49" charset="-122"/>
                  </a:rPr>
                  <a:t>的实例上期望运行时间至多</a:t>
                </a:r>
                <a14:m>
                  <m:oMath xmlns:m="http://schemas.openxmlformats.org/officeDocument/2006/math">
                    <m:r>
                      <a:rPr lang="en-US" altLang="zh-CN" sz="2800" b="1" i="1" smtClean="0">
                        <a:latin typeface="Cambria Math" panose="02040503050406030204" pitchFamily="18" charset="0"/>
                        <a:ea typeface="仿宋" panose="02010609060101010101" pitchFamily="49" charset="-122"/>
                      </a:rPr>
                      <m:t>𝑻</m:t>
                    </m:r>
                    <m:d>
                      <m:dPr>
                        <m:ctrlPr>
                          <a:rPr lang="en-US" altLang="zh-CN" sz="2800" b="1" i="1" smtClean="0">
                            <a:latin typeface="Cambria Math" panose="02040503050406030204" pitchFamily="18" charset="0"/>
                            <a:ea typeface="仿宋" panose="02010609060101010101" pitchFamily="49" charset="-122"/>
                          </a:rPr>
                        </m:ctrlPr>
                      </m:dPr>
                      <m:e>
                        <m:r>
                          <a:rPr lang="en-US" altLang="zh-CN" sz="2800" b="1" i="1" smtClean="0">
                            <a:latin typeface="Cambria Math" panose="02040503050406030204" pitchFamily="18" charset="0"/>
                            <a:ea typeface="仿宋" panose="02010609060101010101" pitchFamily="49" charset="-122"/>
                          </a:rPr>
                          <m:t>𝒏</m:t>
                        </m:r>
                      </m:e>
                    </m:d>
                  </m:oMath>
                </a14:m>
                <a:r>
                  <a:rPr lang="en-US" altLang="zh-CN" sz="2800" b="1" dirty="0">
                    <a:ea typeface="仿宋" panose="02010609060101010101" pitchFamily="49" charset="-122"/>
                  </a:rPr>
                  <a:t>, </a:t>
                </a:r>
                <a:r>
                  <a:rPr lang="zh-CN" altLang="en-US" sz="2800" b="1" dirty="0">
                    <a:ea typeface="仿宋" panose="02010609060101010101" pitchFamily="49" charset="-122"/>
                  </a:rPr>
                  <a:t>以概率</a:t>
                </a:r>
                <a14:m>
                  <m:oMath xmlns:m="http://schemas.openxmlformats.org/officeDocument/2006/math">
                    <m:r>
                      <a:rPr lang="zh-CN" altLang="en-US" sz="2800" b="1" i="1" smtClean="0">
                        <a:latin typeface="Cambria Math" panose="02040503050406030204" pitchFamily="18" charset="0"/>
                        <a:ea typeface="仿宋" panose="02010609060101010101" pitchFamily="49" charset="-122"/>
                      </a:rPr>
                      <m:t>𝛄</m:t>
                    </m:r>
                    <m:d>
                      <m:dPr>
                        <m:ctrlPr>
                          <a:rPr lang="en-US" altLang="zh-CN" sz="2800" b="1" i="1">
                            <a:latin typeface="Cambria Math" panose="02040503050406030204" pitchFamily="18" charset="0"/>
                            <a:ea typeface="仿宋" panose="02010609060101010101" pitchFamily="49" charset="-122"/>
                          </a:rPr>
                        </m:ctrlPr>
                      </m:dPr>
                      <m:e>
                        <m:r>
                          <a:rPr lang="en-US" altLang="zh-CN" sz="2800" b="1" i="1">
                            <a:latin typeface="Cambria Math" panose="02040503050406030204" pitchFamily="18" charset="0"/>
                            <a:ea typeface="仿宋" panose="02010609060101010101" pitchFamily="49" charset="-122"/>
                          </a:rPr>
                          <m:t>𝒏</m:t>
                        </m:r>
                      </m:e>
                    </m:d>
                  </m:oMath>
                </a14:m>
                <a:r>
                  <a:rPr lang="zh-CN" altLang="en-US" sz="2800" b="1" dirty="0">
                    <a:ea typeface="仿宋" panose="02010609060101010101" pitchFamily="49" charset="-122"/>
                  </a:rPr>
                  <a:t>得到正确的解答。进一步设给定一个问题 </a:t>
                </a:r>
                <a14:m>
                  <m:oMath xmlns:m="http://schemas.openxmlformats.org/officeDocument/2006/math">
                    <m:r>
                      <a:rPr lang="en-US" altLang="zh-CN" sz="2800" b="1" i="1">
                        <a:latin typeface="Cambria Math" panose="02040503050406030204" pitchFamily="18" charset="0"/>
                        <a:ea typeface="仿宋" panose="02010609060101010101" pitchFamily="49" charset="-122"/>
                      </a:rPr>
                      <m:t>𝑨</m:t>
                    </m:r>
                  </m:oMath>
                </a14:m>
                <a:r>
                  <a:rPr lang="zh-CN" altLang="en-US" sz="2800" b="1" dirty="0">
                    <a:ea typeface="仿宋" panose="02010609060101010101" pitchFamily="49" charset="-122"/>
                  </a:rPr>
                  <a:t> 的解，需要</a:t>
                </a:r>
                <a14:m>
                  <m:oMath xmlns:m="http://schemas.openxmlformats.org/officeDocument/2006/math">
                    <m:r>
                      <a:rPr lang="en-US" altLang="zh-CN" sz="2800" b="1" i="0" smtClean="0">
                        <a:latin typeface="Cambria Math" panose="02040503050406030204" pitchFamily="18" charset="0"/>
                        <a:ea typeface="仿宋" panose="02010609060101010101" pitchFamily="49" charset="-122"/>
                      </a:rPr>
                      <m:t> </m:t>
                    </m:r>
                    <m:r>
                      <a:rPr lang="en-US" altLang="zh-CN" sz="2800" b="1" i="1" smtClean="0">
                        <a:latin typeface="Cambria Math" panose="02040503050406030204" pitchFamily="18" charset="0"/>
                        <a:ea typeface="仿宋" panose="02010609060101010101" pitchFamily="49" charset="-122"/>
                      </a:rPr>
                      <m:t>𝒕</m:t>
                    </m:r>
                    <m:d>
                      <m:dPr>
                        <m:ctrlPr>
                          <a:rPr lang="en-US" altLang="zh-CN" sz="2800" b="1" i="1">
                            <a:latin typeface="Cambria Math" panose="02040503050406030204" pitchFamily="18" charset="0"/>
                            <a:ea typeface="仿宋" panose="02010609060101010101" pitchFamily="49" charset="-122"/>
                          </a:rPr>
                        </m:ctrlPr>
                      </m:dPr>
                      <m:e>
                        <m:r>
                          <a:rPr lang="en-US" altLang="zh-CN" sz="2800" b="1" i="1">
                            <a:latin typeface="Cambria Math" panose="02040503050406030204" pitchFamily="18" charset="0"/>
                            <a:ea typeface="仿宋" panose="02010609060101010101" pitchFamily="49" charset="-122"/>
                          </a:rPr>
                          <m:t>𝒏</m:t>
                        </m:r>
                      </m:e>
                    </m:d>
                  </m:oMath>
                </a14:m>
                <a:r>
                  <a:rPr lang="zh-CN" altLang="en-US" sz="2800" b="1" dirty="0">
                    <a:ea typeface="仿宋" panose="02010609060101010101" pitchFamily="49" charset="-122"/>
                  </a:rPr>
                  <a:t> 的时间来验证它的正确性。说明如何得到一个对于问题 </a:t>
                </a:r>
                <a14:m>
                  <m:oMath xmlns:m="http://schemas.openxmlformats.org/officeDocument/2006/math">
                    <m:r>
                      <a:rPr lang="en-US" altLang="zh-CN" sz="2800" b="1" i="1">
                        <a:latin typeface="Cambria Math" panose="02040503050406030204" pitchFamily="18" charset="0"/>
                        <a:ea typeface="仿宋" panose="02010609060101010101" pitchFamily="49" charset="-122"/>
                      </a:rPr>
                      <m:t>𝑨</m:t>
                    </m:r>
                  </m:oMath>
                </a14:m>
                <a:r>
                  <a:rPr lang="zh-CN" altLang="en-US" sz="2800" b="1" dirty="0">
                    <a:ea typeface="仿宋" panose="02010609060101010101" pitchFamily="49" charset="-122"/>
                  </a:rPr>
                  <a:t> 总能得到正确解的</a:t>
                </a:r>
                <a:r>
                  <a:rPr lang="en-US" altLang="zh-CN" sz="2800" b="1" dirty="0">
                    <a:ea typeface="仿宋" panose="02010609060101010101" pitchFamily="49" charset="-122"/>
                  </a:rPr>
                  <a:t> Las Vegas</a:t>
                </a:r>
                <a:r>
                  <a:rPr lang="zh-CN" altLang="en-US" sz="2800" b="1" dirty="0">
                    <a:ea typeface="仿宋" panose="02010609060101010101" pitchFamily="49" charset="-122"/>
                  </a:rPr>
                  <a:t>算法，其运行期望时间至多为   </a:t>
                </a:r>
                <a14:m>
                  <m:oMath xmlns:m="http://schemas.openxmlformats.org/officeDocument/2006/math">
                    <m:f>
                      <m:fPr>
                        <m:ctrlPr>
                          <a:rPr lang="en-US" altLang="zh-CN" sz="2800" b="1" i="1" smtClean="0">
                            <a:latin typeface="Cambria Math" panose="02040503050406030204" pitchFamily="18" charset="0"/>
                            <a:ea typeface="仿宋" panose="02010609060101010101" pitchFamily="49" charset="-122"/>
                          </a:rPr>
                        </m:ctrlPr>
                      </m:fPr>
                      <m:num>
                        <m:r>
                          <a:rPr lang="en-US" altLang="zh-CN" sz="2800" b="1" i="1">
                            <a:latin typeface="Cambria Math" panose="02040503050406030204" pitchFamily="18" charset="0"/>
                            <a:ea typeface="仿宋" panose="02010609060101010101" pitchFamily="49" charset="-122"/>
                          </a:rPr>
                          <m:t>𝑻</m:t>
                        </m:r>
                        <m:d>
                          <m:dPr>
                            <m:ctrlPr>
                              <a:rPr lang="en-US" altLang="zh-CN" sz="2800" b="1" i="1">
                                <a:latin typeface="Cambria Math" panose="02040503050406030204" pitchFamily="18" charset="0"/>
                                <a:ea typeface="仿宋" panose="02010609060101010101" pitchFamily="49" charset="-122"/>
                              </a:rPr>
                            </m:ctrlPr>
                          </m:dPr>
                          <m:e>
                            <m:r>
                              <a:rPr lang="en-US" altLang="zh-CN" sz="2800" b="1" i="1">
                                <a:latin typeface="Cambria Math" panose="02040503050406030204" pitchFamily="18" charset="0"/>
                                <a:ea typeface="仿宋" panose="02010609060101010101" pitchFamily="49" charset="-122"/>
                              </a:rPr>
                              <m:t>𝒏</m:t>
                            </m:r>
                          </m:e>
                        </m:d>
                        <m:r>
                          <a:rPr lang="en-US" altLang="zh-CN" sz="2800" b="1" i="1" smtClean="0">
                            <a:latin typeface="Cambria Math" panose="02040503050406030204" pitchFamily="18" charset="0"/>
                            <a:ea typeface="仿宋" panose="02010609060101010101" pitchFamily="49" charset="-122"/>
                          </a:rPr>
                          <m:t>+</m:t>
                        </m:r>
                        <m:r>
                          <a:rPr lang="en-US" altLang="zh-CN" sz="2800" b="1" i="1" smtClean="0">
                            <a:latin typeface="Cambria Math" panose="02040503050406030204" pitchFamily="18" charset="0"/>
                            <a:ea typeface="仿宋" panose="02010609060101010101" pitchFamily="49" charset="-122"/>
                          </a:rPr>
                          <m:t>𝒕</m:t>
                        </m:r>
                        <m:d>
                          <m:dPr>
                            <m:ctrlPr>
                              <a:rPr lang="en-US" altLang="zh-CN" sz="2800" b="1" i="1">
                                <a:latin typeface="Cambria Math" panose="02040503050406030204" pitchFamily="18" charset="0"/>
                                <a:ea typeface="仿宋" panose="02010609060101010101" pitchFamily="49" charset="-122"/>
                              </a:rPr>
                            </m:ctrlPr>
                          </m:dPr>
                          <m:e>
                            <m:r>
                              <a:rPr lang="en-US" altLang="zh-CN" sz="2800" b="1" i="1">
                                <a:latin typeface="Cambria Math" panose="02040503050406030204" pitchFamily="18" charset="0"/>
                                <a:ea typeface="仿宋" panose="02010609060101010101" pitchFamily="49" charset="-122"/>
                              </a:rPr>
                              <m:t>𝒏</m:t>
                            </m:r>
                          </m:e>
                        </m:d>
                      </m:num>
                      <m:den>
                        <m:r>
                          <a:rPr lang="zh-CN" altLang="en-US" sz="2800" b="1" i="1">
                            <a:latin typeface="Cambria Math" panose="02040503050406030204" pitchFamily="18" charset="0"/>
                            <a:ea typeface="仿宋" panose="02010609060101010101" pitchFamily="49" charset="-122"/>
                          </a:rPr>
                          <m:t>𝛄</m:t>
                        </m:r>
                        <m:d>
                          <m:dPr>
                            <m:ctrlPr>
                              <a:rPr lang="en-US" altLang="zh-CN" sz="2800" b="1" i="1">
                                <a:latin typeface="Cambria Math" panose="02040503050406030204" pitchFamily="18" charset="0"/>
                                <a:ea typeface="仿宋" panose="02010609060101010101" pitchFamily="49" charset="-122"/>
                              </a:rPr>
                            </m:ctrlPr>
                          </m:dPr>
                          <m:e>
                            <m:r>
                              <a:rPr lang="en-US" altLang="zh-CN" sz="2800" b="1" i="1">
                                <a:latin typeface="Cambria Math" panose="02040503050406030204" pitchFamily="18" charset="0"/>
                                <a:ea typeface="仿宋" panose="02010609060101010101" pitchFamily="49" charset="-122"/>
                              </a:rPr>
                              <m:t>𝒏</m:t>
                            </m:r>
                          </m:e>
                        </m:d>
                      </m:den>
                    </m:f>
                  </m:oMath>
                </a14:m>
                <a:endParaRPr lang="zh-CN" altLang="en-US" sz="2800" b="1" dirty="0">
                  <a:ea typeface="仿宋" panose="02010609060101010101" pitchFamily="49" charset="-122"/>
                </a:endParaRPr>
              </a:p>
            </p:txBody>
          </p:sp>
        </mc:Choice>
        <mc:Fallback xmlns="">
          <p:sp>
            <p:nvSpPr>
              <p:cNvPr id="7" name="文本框 6">
                <a:extLst>
                  <a:ext uri="{FF2B5EF4-FFF2-40B4-BE49-F238E27FC236}">
                    <a16:creationId xmlns:a16="http://schemas.microsoft.com/office/drawing/2014/main" id="{29CB17CE-FE2B-4846-B012-B0CF52A0E3BC}"/>
                  </a:ext>
                </a:extLst>
              </p:cNvPr>
              <p:cNvSpPr txBox="1">
                <a:spLocks noRot="1" noChangeAspect="1" noMove="1" noResize="1" noEditPoints="1" noAdjustHandles="1" noChangeArrowheads="1" noChangeShapeType="1" noTextEdit="1"/>
              </p:cNvSpPr>
              <p:nvPr/>
            </p:nvSpPr>
            <p:spPr>
              <a:xfrm>
                <a:off x="1016924" y="1113905"/>
                <a:ext cx="10039003" cy="3627660"/>
              </a:xfrm>
              <a:prstGeom prst="rect">
                <a:avLst/>
              </a:prstGeom>
              <a:blipFill>
                <a:blip r:embed="rId3"/>
                <a:stretch>
                  <a:fillRect l="-1275" r="-4736"/>
                </a:stretch>
              </a:blipFill>
            </p:spPr>
            <p:txBody>
              <a:bodyPr/>
              <a:lstStyle/>
              <a:p>
                <a:r>
                  <a:rPr lang="zh-CN" altLang="en-US">
                    <a:noFill/>
                  </a:rPr>
                  <a:t> </a:t>
                </a:r>
              </a:p>
            </p:txBody>
          </p:sp>
        </mc:Fallback>
      </mc:AlternateContent>
      <p:sp>
        <p:nvSpPr>
          <p:cNvPr id="10" name="矩形: 圆角 9">
            <a:extLst>
              <a:ext uri="{FF2B5EF4-FFF2-40B4-BE49-F238E27FC236}">
                <a16:creationId xmlns:a16="http://schemas.microsoft.com/office/drawing/2014/main" id="{E3BF9FF3-258F-402E-8CDA-4EF2D580E614}"/>
              </a:ext>
            </a:extLst>
          </p:cNvPr>
          <p:cNvSpPr/>
          <p:nvPr/>
        </p:nvSpPr>
        <p:spPr>
          <a:xfrm>
            <a:off x="511232" y="922043"/>
            <a:ext cx="10873047" cy="4350983"/>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9B806062-7504-4BC1-AC4A-899CDCDED4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394309">
            <a:off x="9286374" y="3744790"/>
            <a:ext cx="2112503" cy="2816670"/>
          </a:xfrm>
          <a:prstGeom prst="rect">
            <a:avLst/>
          </a:prstGeom>
        </p:spPr>
      </p:pic>
    </p:spTree>
    <p:extLst>
      <p:ext uri="{BB962C8B-B14F-4D97-AF65-F5344CB8AC3E}">
        <p14:creationId xmlns:p14="http://schemas.microsoft.com/office/powerpoint/2010/main" val="10270580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2D3869-819E-488D-8E0C-0FBEE096BC97}"/>
              </a:ext>
            </a:extLst>
          </p:cNvPr>
          <p:cNvSpPr>
            <a:spLocks noChangeArrowheads="1"/>
          </p:cNvSpPr>
          <p:nvPr/>
        </p:nvSpPr>
        <p:spPr bwMode="auto">
          <a:xfrm>
            <a:off x="2540" y="630195"/>
            <a:ext cx="12189460" cy="80370"/>
          </a:xfrm>
          <a:prstGeom prst="rect">
            <a:avLst/>
          </a:prstGeom>
          <a:solidFill>
            <a:srgbClr val="0070C0"/>
          </a:solidFill>
          <a:ln w="3175">
            <a:solidFill>
              <a:schemeClr val="bg1"/>
            </a:solidFill>
            <a:miter lim="800000"/>
          </a:ln>
        </p:spPr>
        <p:txBody>
          <a:bodyPr anchor="ctr"/>
          <a:lstStyle/>
          <a:p>
            <a:pPr algn="ctr">
              <a:buClr>
                <a:srgbClr val="000000"/>
              </a:buClr>
              <a:buSzPct val="100000"/>
            </a:pPr>
            <a:endParaRPr lang="en-US" altLang="zh-CN" sz="3600" b="1" dirty="0">
              <a:solidFill>
                <a:schemeClr val="bg1"/>
              </a:solidFill>
              <a:latin typeface="+mn-lt"/>
              <a:ea typeface="黑体" panose="02010609060101010101" pitchFamily="2" charset="-122"/>
              <a:sym typeface="Webdings" panose="05030102010509060703" pitchFamily="18" charset="2"/>
            </a:endParaRPr>
          </a:p>
        </p:txBody>
      </p:sp>
      <p:sp>
        <p:nvSpPr>
          <p:cNvPr id="5" name="矩形 4">
            <a:extLst>
              <a:ext uri="{FF2B5EF4-FFF2-40B4-BE49-F238E27FC236}">
                <a16:creationId xmlns:a16="http://schemas.microsoft.com/office/drawing/2014/main" id="{1FFADD6E-E390-462F-9B60-64728F63470C}"/>
              </a:ext>
            </a:extLst>
          </p:cNvPr>
          <p:cNvSpPr/>
          <p:nvPr/>
        </p:nvSpPr>
        <p:spPr>
          <a:xfrm>
            <a:off x="164014" y="89332"/>
            <a:ext cx="8280920" cy="505972"/>
          </a:xfrm>
          <a:prstGeom prst="rect">
            <a:avLst/>
          </a:prstGeom>
        </p:spPr>
        <p:txBody>
          <a:bodyPr wrap="square">
            <a:spAutoFit/>
          </a:bodyPr>
          <a:lstStyle/>
          <a:p>
            <a:pPr algn="just" eaLnBrk="0" hangingPunct="0">
              <a:lnSpc>
                <a:spcPct val="120000"/>
              </a:lnSpc>
              <a:spcBef>
                <a:spcPts val="1000"/>
              </a:spcBef>
              <a:buClr>
                <a:srgbClr val="C00000"/>
              </a:buClr>
            </a:pPr>
            <a:r>
              <a:rPr lang="en-US" altLang="zh-CN"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1.3 </a:t>
            </a:r>
            <a:r>
              <a:rPr lang="zh-CN" altLang="en-US"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  </a:t>
            </a:r>
            <a:r>
              <a:rPr lang="zh-CN" altLang="en-US" sz="2400" b="1" dirty="0">
                <a:solidFill>
                  <a:schemeClr val="accent1"/>
                </a:solidFill>
                <a:effectLst>
                  <a:outerShdw blurRad="38100" dist="25400" dir="5400000" algn="ctr" rotWithShape="0">
                    <a:srgbClr val="6E747A">
                      <a:alpha val="43000"/>
                    </a:srgbClr>
                  </a:outerShdw>
                </a:effectLst>
                <a:ea typeface="黑体" panose="02010609060101010101" pitchFamily="2" charset="-122"/>
                <a:cs typeface="Times New Roman" panose="02020603050405020304" pitchFamily="18" charset="0"/>
              </a:rPr>
              <a:t>蒙特卡罗算法</a:t>
            </a:r>
            <a:endParaRPr lang="zh-CN" altLang="en-US"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9CB17CE-FE2B-4846-B012-B0CF52A0E3BC}"/>
                  </a:ext>
                </a:extLst>
              </p:cNvPr>
              <p:cNvSpPr txBox="1"/>
              <p:nvPr/>
            </p:nvSpPr>
            <p:spPr>
              <a:xfrm>
                <a:off x="1096238" y="1287699"/>
                <a:ext cx="9703033" cy="2604752"/>
              </a:xfrm>
              <a:prstGeom prst="rect">
                <a:avLst/>
              </a:prstGeom>
              <a:noFill/>
            </p:spPr>
            <p:txBody>
              <a:bodyPr wrap="square">
                <a:spAutoFit/>
              </a:bodyPr>
              <a:lstStyle/>
              <a:p>
                <a:pPr algn="just">
                  <a:lnSpc>
                    <a:spcPct val="150000"/>
                  </a:lnSpc>
                </a:pPr>
                <a:r>
                  <a:rPr lang="zh-CN" altLang="en-US" sz="2800" b="1" dirty="0">
                    <a:ea typeface="仿宋" panose="02010609060101010101" pitchFamily="49" charset="-122"/>
                  </a:rPr>
                  <a:t>令</a:t>
                </a:r>
                <a14:m>
                  <m:oMath xmlns:m="http://schemas.openxmlformats.org/officeDocument/2006/math">
                    <m:r>
                      <a:rPr lang="en-US" altLang="zh-CN" sz="2800" b="1" i="1" smtClean="0">
                        <a:latin typeface="Cambria Math" panose="02040503050406030204" pitchFamily="18" charset="0"/>
                        <a:ea typeface="仿宋" panose="02010609060101010101" pitchFamily="49" charset="-122"/>
                      </a:rPr>
                      <m:t>𝟎</m:t>
                    </m:r>
                    <m:r>
                      <a:rPr lang="en-US" altLang="zh-CN" sz="2800" b="1" i="1" smtClean="0">
                        <a:latin typeface="Cambria Math" panose="02040503050406030204" pitchFamily="18" charset="0"/>
                        <a:ea typeface="Cambria Math" panose="02040503050406030204" pitchFamily="18" charset="0"/>
                      </a:rPr>
                      <m:t>&lt;</m:t>
                    </m:r>
                    <m:sSub>
                      <m:sSubPr>
                        <m:ctrlPr>
                          <a:rPr lang="en-US" altLang="zh-CN" sz="2800" b="1" i="1" smtClean="0">
                            <a:latin typeface="Cambria Math" panose="02040503050406030204" pitchFamily="18" charset="0"/>
                            <a:ea typeface="Cambria Math" panose="02040503050406030204" pitchFamily="18" charset="0"/>
                          </a:rPr>
                        </m:ctrlPr>
                      </m:sSubPr>
                      <m:e>
                        <m:r>
                          <a:rPr lang="zh-CN" altLang="en-US" sz="2800" b="1" i="1" smtClean="0">
                            <a:latin typeface="Cambria Math" panose="02040503050406030204" pitchFamily="18" charset="0"/>
                            <a:ea typeface="Cambria Math" panose="02040503050406030204" pitchFamily="18" charset="0"/>
                          </a:rPr>
                          <m:t>𝜺</m:t>
                        </m:r>
                      </m:e>
                      <m:sub>
                        <m:r>
                          <a:rPr lang="en-US" altLang="zh-CN" sz="2800" b="1" i="1" smtClean="0">
                            <a:latin typeface="Cambria Math" panose="02040503050406030204" pitchFamily="18" charset="0"/>
                            <a:ea typeface="Cambria Math" panose="02040503050406030204" pitchFamily="18" charset="0"/>
                          </a:rPr>
                          <m:t>𝟐</m:t>
                        </m:r>
                      </m:sub>
                    </m:sSub>
                    <m:r>
                      <a:rPr lang="en-US" altLang="zh-CN" sz="2800" b="1" i="1">
                        <a:latin typeface="Cambria Math" panose="02040503050406030204" pitchFamily="18" charset="0"/>
                        <a:ea typeface="Cambria Math" panose="02040503050406030204" pitchFamily="18" charset="0"/>
                      </a:rPr>
                      <m:t>&lt;</m:t>
                    </m:r>
                    <m:sSub>
                      <m:sSubPr>
                        <m:ctrlPr>
                          <a:rPr lang="en-US" altLang="zh-CN" sz="2800" b="1" i="1">
                            <a:latin typeface="Cambria Math" panose="02040503050406030204" pitchFamily="18" charset="0"/>
                            <a:ea typeface="Cambria Math" panose="02040503050406030204" pitchFamily="18" charset="0"/>
                          </a:rPr>
                        </m:ctrlPr>
                      </m:sSubPr>
                      <m:e>
                        <m:r>
                          <a:rPr lang="zh-CN" altLang="en-US" sz="2800" b="1" i="1">
                            <a:latin typeface="Cambria Math" panose="02040503050406030204" pitchFamily="18" charset="0"/>
                            <a:ea typeface="Cambria Math" panose="02040503050406030204" pitchFamily="18" charset="0"/>
                          </a:rPr>
                          <m:t>𝜺</m:t>
                        </m:r>
                      </m:e>
                      <m:sub>
                        <m:r>
                          <a:rPr lang="en-US" altLang="zh-CN" sz="2800" b="1" i="1" smtClean="0">
                            <a:latin typeface="Cambria Math" panose="02040503050406030204" pitchFamily="18" charset="0"/>
                            <a:ea typeface="Cambria Math" panose="02040503050406030204" pitchFamily="18" charset="0"/>
                          </a:rPr>
                          <m:t>𝟏</m:t>
                        </m:r>
                      </m:sub>
                    </m:sSub>
                    <m:r>
                      <a:rPr lang="en-US" altLang="zh-CN" sz="2800" b="1" i="1" smtClean="0">
                        <a:latin typeface="Cambria Math" panose="02040503050406030204" pitchFamily="18" charset="0"/>
                        <a:ea typeface="Cambria Math" panose="02040503050406030204" pitchFamily="18" charset="0"/>
                      </a:rPr>
                      <m:t>&lt;</m:t>
                    </m:r>
                    <m:r>
                      <a:rPr lang="en-US" altLang="zh-CN" sz="2800" b="1" i="1" smtClean="0">
                        <a:latin typeface="Cambria Math" panose="02040503050406030204" pitchFamily="18" charset="0"/>
                        <a:ea typeface="Cambria Math" panose="02040503050406030204" pitchFamily="18" charset="0"/>
                      </a:rPr>
                      <m:t>𝟏</m:t>
                    </m:r>
                  </m:oMath>
                </a14:m>
                <a:r>
                  <a:rPr lang="zh-CN" altLang="en-US" sz="2800" b="1" dirty="0">
                    <a:ea typeface="仿宋" panose="02010609060101010101" pitchFamily="49" charset="-122"/>
                  </a:rPr>
                  <a:t>，考虑一个</a:t>
                </a:r>
                <a:r>
                  <a:rPr lang="en-US" altLang="zh-CN" sz="2800" b="1" dirty="0">
                    <a:ea typeface="仿宋" panose="02010609060101010101" pitchFamily="49" charset="-122"/>
                  </a:rPr>
                  <a:t>Monte Carlo</a:t>
                </a:r>
                <a:r>
                  <a:rPr lang="zh-CN" altLang="en-US" sz="2800" b="1" dirty="0">
                    <a:ea typeface="仿宋" panose="02010609060101010101" pitchFamily="49" charset="-122"/>
                  </a:rPr>
                  <a:t>算法，它以至少</a:t>
                </a:r>
                <a14:m>
                  <m:oMath xmlns:m="http://schemas.openxmlformats.org/officeDocument/2006/math">
                    <m:sSub>
                      <m:sSubPr>
                        <m:ctrlPr>
                          <a:rPr lang="en-US" altLang="zh-CN" sz="2800" b="1" i="1">
                            <a:latin typeface="Cambria Math" panose="02040503050406030204" pitchFamily="18" charset="0"/>
                            <a:ea typeface="Cambria Math" panose="02040503050406030204" pitchFamily="18" charset="0"/>
                          </a:rPr>
                        </m:ctrlPr>
                      </m:sSubPr>
                      <m:e>
                        <m:r>
                          <a:rPr lang="en-US" altLang="zh-CN" sz="2800" b="1" i="1" smtClean="0">
                            <a:latin typeface="Cambria Math" panose="02040503050406030204" pitchFamily="18" charset="0"/>
                            <a:ea typeface="Cambria Math" panose="02040503050406030204" pitchFamily="18" charset="0"/>
                          </a:rPr>
                          <m:t>𝟏</m:t>
                        </m:r>
                        <m:r>
                          <a:rPr lang="en-US" altLang="zh-CN" sz="2800" b="1" i="1">
                            <a:latin typeface="Cambria Math" panose="02040503050406030204" pitchFamily="18" charset="0"/>
                            <a:ea typeface="Cambria Math" panose="02040503050406030204" pitchFamily="18" charset="0"/>
                          </a:rPr>
                          <m:t>−</m:t>
                        </m:r>
                        <m:r>
                          <a:rPr lang="zh-CN" altLang="en-US" sz="2800" b="1" i="1">
                            <a:latin typeface="Cambria Math" panose="02040503050406030204" pitchFamily="18" charset="0"/>
                            <a:ea typeface="Cambria Math" panose="02040503050406030204" pitchFamily="18" charset="0"/>
                          </a:rPr>
                          <m:t>𝜺</m:t>
                        </m:r>
                      </m:e>
                      <m:sub>
                        <m:r>
                          <a:rPr lang="en-US" altLang="zh-CN" sz="2800" b="1" i="1">
                            <a:latin typeface="Cambria Math" panose="02040503050406030204" pitchFamily="18" charset="0"/>
                            <a:ea typeface="Cambria Math" panose="02040503050406030204" pitchFamily="18" charset="0"/>
                          </a:rPr>
                          <m:t>𝟏</m:t>
                        </m:r>
                      </m:sub>
                    </m:sSub>
                  </m:oMath>
                </a14:m>
                <a:r>
                  <a:rPr lang="zh-CN" altLang="en-US" sz="2800" b="1" dirty="0">
                    <a:ea typeface="仿宋" panose="02010609060101010101" pitchFamily="49" charset="-122"/>
                  </a:rPr>
                  <a:t>的概率得到正确的解，与输入无关，多少次独立的执行这个算法，可以将得到正确解的概率提高到至少</a:t>
                </a:r>
                <a14:m>
                  <m:oMath xmlns:m="http://schemas.openxmlformats.org/officeDocument/2006/math">
                    <m:sSub>
                      <m:sSubPr>
                        <m:ctrlPr>
                          <a:rPr lang="en-US" altLang="zh-CN" sz="2800" b="1" i="1">
                            <a:latin typeface="Cambria Math" panose="02040503050406030204" pitchFamily="18" charset="0"/>
                            <a:ea typeface="Cambria Math" panose="02040503050406030204" pitchFamily="18" charset="0"/>
                          </a:rPr>
                        </m:ctrlPr>
                      </m:sSubPr>
                      <m:e>
                        <m:r>
                          <a:rPr lang="en-US" altLang="zh-CN" sz="2800" b="1" i="1" smtClean="0">
                            <a:latin typeface="Cambria Math" panose="02040503050406030204" pitchFamily="18" charset="0"/>
                            <a:ea typeface="Cambria Math" panose="02040503050406030204" pitchFamily="18" charset="0"/>
                          </a:rPr>
                          <m:t>𝟏</m:t>
                        </m:r>
                        <m:r>
                          <a:rPr lang="en-US" altLang="zh-CN" sz="2800" b="1" i="1">
                            <a:latin typeface="Cambria Math" panose="02040503050406030204" pitchFamily="18" charset="0"/>
                            <a:ea typeface="Cambria Math" panose="02040503050406030204" pitchFamily="18" charset="0"/>
                          </a:rPr>
                          <m:t>−</m:t>
                        </m:r>
                        <m:r>
                          <a:rPr lang="zh-CN" altLang="en-US" sz="2800" b="1" i="1">
                            <a:latin typeface="Cambria Math" panose="02040503050406030204" pitchFamily="18" charset="0"/>
                            <a:ea typeface="Cambria Math" panose="02040503050406030204" pitchFamily="18" charset="0"/>
                          </a:rPr>
                          <m:t>𝜺</m:t>
                        </m:r>
                      </m:e>
                      <m:sub>
                        <m:r>
                          <a:rPr lang="en-US" altLang="zh-CN" sz="2800" b="1" i="1" smtClean="0">
                            <a:latin typeface="Cambria Math" panose="02040503050406030204" pitchFamily="18" charset="0"/>
                            <a:ea typeface="Cambria Math" panose="02040503050406030204" pitchFamily="18" charset="0"/>
                          </a:rPr>
                          <m:t>𝟐</m:t>
                        </m:r>
                      </m:sub>
                    </m:sSub>
                  </m:oMath>
                </a14:m>
                <a:r>
                  <a:rPr lang="zh-CN" altLang="en-US" sz="2800" b="1" dirty="0">
                    <a:ea typeface="仿宋" panose="02010609060101010101" pitchFamily="49" charset="-122"/>
                  </a:rPr>
                  <a:t>，与输入无关？</a:t>
                </a:r>
              </a:p>
            </p:txBody>
          </p:sp>
        </mc:Choice>
        <mc:Fallback xmlns="">
          <p:sp>
            <p:nvSpPr>
              <p:cNvPr id="7" name="文本框 6">
                <a:extLst>
                  <a:ext uri="{FF2B5EF4-FFF2-40B4-BE49-F238E27FC236}">
                    <a16:creationId xmlns:a16="http://schemas.microsoft.com/office/drawing/2014/main" id="{29CB17CE-FE2B-4846-B012-B0CF52A0E3BC}"/>
                  </a:ext>
                </a:extLst>
              </p:cNvPr>
              <p:cNvSpPr txBox="1">
                <a:spLocks noRot="1" noChangeAspect="1" noMove="1" noResize="1" noEditPoints="1" noAdjustHandles="1" noChangeArrowheads="1" noChangeShapeType="1" noTextEdit="1"/>
              </p:cNvSpPr>
              <p:nvPr/>
            </p:nvSpPr>
            <p:spPr>
              <a:xfrm>
                <a:off x="1096238" y="1287699"/>
                <a:ext cx="9703033" cy="2604752"/>
              </a:xfrm>
              <a:prstGeom prst="rect">
                <a:avLst/>
              </a:prstGeom>
              <a:blipFill>
                <a:blip r:embed="rId3"/>
                <a:stretch>
                  <a:fillRect l="-1319" r="-1193" b="-4439"/>
                </a:stretch>
              </a:blipFill>
            </p:spPr>
            <p:txBody>
              <a:bodyPr/>
              <a:lstStyle/>
              <a:p>
                <a:r>
                  <a:rPr lang="zh-CN" altLang="en-US">
                    <a:noFill/>
                  </a:rPr>
                  <a:t> </a:t>
                </a:r>
              </a:p>
            </p:txBody>
          </p:sp>
        </mc:Fallback>
      </mc:AlternateContent>
      <p:sp>
        <p:nvSpPr>
          <p:cNvPr id="10" name="矩形: 圆角 9">
            <a:extLst>
              <a:ext uri="{FF2B5EF4-FFF2-40B4-BE49-F238E27FC236}">
                <a16:creationId xmlns:a16="http://schemas.microsoft.com/office/drawing/2014/main" id="{E3BF9FF3-258F-402E-8CDA-4EF2D580E614}"/>
              </a:ext>
            </a:extLst>
          </p:cNvPr>
          <p:cNvSpPr/>
          <p:nvPr/>
        </p:nvSpPr>
        <p:spPr>
          <a:xfrm>
            <a:off x="511232" y="922043"/>
            <a:ext cx="10873047" cy="4036217"/>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9B806062-7504-4BC1-AC4A-899CDCDED4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394309">
            <a:off x="9276147" y="3675738"/>
            <a:ext cx="2240998" cy="2987997"/>
          </a:xfrm>
          <a:prstGeom prst="rect">
            <a:avLst/>
          </a:prstGeom>
        </p:spPr>
      </p:pic>
    </p:spTree>
    <p:extLst>
      <p:ext uri="{BB962C8B-B14F-4D97-AF65-F5344CB8AC3E}">
        <p14:creationId xmlns:p14="http://schemas.microsoft.com/office/powerpoint/2010/main" val="16075469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DE80C9A-582C-4D2E-A89A-ED0E086EA276}"/>
              </a:ext>
            </a:extLst>
          </p:cNvPr>
          <p:cNvSpPr>
            <a:spLocks noChangeArrowheads="1"/>
          </p:cNvSpPr>
          <p:nvPr/>
        </p:nvSpPr>
        <p:spPr bwMode="auto">
          <a:xfrm>
            <a:off x="2540" y="630195"/>
            <a:ext cx="12189460" cy="80370"/>
          </a:xfrm>
          <a:prstGeom prst="rect">
            <a:avLst/>
          </a:prstGeom>
          <a:solidFill>
            <a:srgbClr val="0070C0"/>
          </a:solidFill>
          <a:ln w="3175">
            <a:solidFill>
              <a:schemeClr val="bg1"/>
            </a:solidFill>
            <a:miter lim="800000"/>
          </a:ln>
        </p:spPr>
        <p:txBody>
          <a:bodyPr anchor="ctr"/>
          <a:lstStyle/>
          <a:p>
            <a:pPr algn="ctr">
              <a:buClr>
                <a:srgbClr val="000000"/>
              </a:buClr>
              <a:buSzPct val="100000"/>
            </a:pPr>
            <a:endParaRPr lang="en-US" altLang="zh-CN" sz="3600" b="1" dirty="0">
              <a:solidFill>
                <a:schemeClr val="bg1"/>
              </a:solidFill>
              <a:latin typeface="+mn-lt"/>
              <a:ea typeface="黑体" panose="02010609060101010101" pitchFamily="2" charset="-122"/>
              <a:sym typeface="Webdings" panose="05030102010509060703" pitchFamily="18" charset="2"/>
            </a:endParaRPr>
          </a:p>
        </p:txBody>
      </p:sp>
      <p:sp>
        <p:nvSpPr>
          <p:cNvPr id="7" name="Rectangle 22">
            <a:extLst>
              <a:ext uri="{FF2B5EF4-FFF2-40B4-BE49-F238E27FC236}">
                <a16:creationId xmlns:a16="http://schemas.microsoft.com/office/drawing/2014/main" id="{5A7B272E-C77A-477E-8972-2713DA1251D7}"/>
              </a:ext>
            </a:extLst>
          </p:cNvPr>
          <p:cNvSpPr>
            <a:spLocks noChangeArrowheads="1"/>
          </p:cNvSpPr>
          <p:nvPr/>
        </p:nvSpPr>
        <p:spPr bwMode="auto">
          <a:xfrm>
            <a:off x="441960" y="875667"/>
            <a:ext cx="6726936" cy="3367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buSzPct val="100000"/>
              <a:defRPr>
                <a:solidFill>
                  <a:schemeClr val="tx1"/>
                </a:solidFill>
                <a:latin typeface="Arial" panose="020B0604020202020204" pitchFamily="34" charset="0"/>
                <a:ea typeface="宋体" panose="02010600030101010101" pitchFamily="2" charset="-122"/>
              </a:defRPr>
            </a:lvl1pPr>
            <a:lvl2pPr marL="742950" indent="-285750">
              <a:buSzPct val="100000"/>
              <a:defRPr>
                <a:solidFill>
                  <a:schemeClr val="tx1"/>
                </a:solidFill>
                <a:latin typeface="Arial" panose="020B0604020202020204" pitchFamily="34" charset="0"/>
                <a:ea typeface="宋体" panose="02010600030101010101" pitchFamily="2" charset="-122"/>
              </a:defRPr>
            </a:lvl2pPr>
            <a:lvl3pPr marL="1143000" indent="-228600">
              <a:buSzPct val="100000"/>
              <a:defRPr>
                <a:solidFill>
                  <a:schemeClr val="tx1"/>
                </a:solidFill>
                <a:latin typeface="Arial" panose="020B0604020202020204" pitchFamily="34" charset="0"/>
                <a:ea typeface="宋体" panose="02010600030101010101" pitchFamily="2" charset="-122"/>
              </a:defRPr>
            </a:lvl3pPr>
            <a:lvl4pPr marL="1600200" indent="-228600">
              <a:buSzPct val="100000"/>
              <a:defRPr>
                <a:solidFill>
                  <a:schemeClr val="tx1"/>
                </a:solidFill>
                <a:latin typeface="Arial" panose="020B0604020202020204" pitchFamily="34" charset="0"/>
                <a:ea typeface="宋体" panose="02010600030101010101" pitchFamily="2" charset="-122"/>
              </a:defRPr>
            </a:lvl4pPr>
            <a:lvl5pPr marL="2057400" indent="-228600">
              <a:buSzPct val="1000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algn="just" eaLnBrk="1" hangingPunct="1">
              <a:lnSpc>
                <a:spcPct val="135000"/>
              </a:lnSpc>
              <a:buFontTx/>
              <a:buChar char="•"/>
            </a:pPr>
            <a:r>
              <a:rPr lang="zh-CN" altLang="ru-RU" sz="2200" b="1" dirty="0">
                <a:solidFill>
                  <a:srgbClr val="FF0000"/>
                </a:solidFill>
                <a:ea typeface="仿宋" panose="02010609060101010101" pitchFamily="49" charset="-122"/>
              </a:rPr>
              <a:t>舍伍德</a:t>
            </a:r>
            <a:r>
              <a:rPr lang="zh-CN" altLang="en-US" sz="2200" b="1" dirty="0">
                <a:solidFill>
                  <a:srgbClr val="FF0000"/>
                </a:solidFill>
                <a:ea typeface="仿宋" panose="02010609060101010101" pitchFamily="49" charset="-122"/>
              </a:rPr>
              <a:t>（</a:t>
            </a:r>
            <a:r>
              <a:rPr lang="en-US" altLang="zh-CN" sz="2200" dirty="0">
                <a:solidFill>
                  <a:srgbClr val="FF0000"/>
                </a:solidFill>
                <a:ea typeface="仿宋" panose="02010609060101010101" pitchFamily="49" charset="-122"/>
              </a:rPr>
              <a:t>Sherwood</a:t>
            </a:r>
            <a:r>
              <a:rPr lang="zh-CN" altLang="en-US" sz="2200" b="1" dirty="0">
                <a:solidFill>
                  <a:srgbClr val="FF0000"/>
                </a:solidFill>
                <a:ea typeface="仿宋" panose="02010609060101010101" pitchFamily="49" charset="-122"/>
              </a:rPr>
              <a:t>）</a:t>
            </a:r>
            <a:r>
              <a:rPr lang="zh-CN" altLang="ru-RU" sz="2200" b="1" dirty="0">
                <a:solidFill>
                  <a:srgbClr val="FF0000"/>
                </a:solidFill>
                <a:ea typeface="仿宋" panose="02010609060101010101" pitchFamily="49" charset="-122"/>
              </a:rPr>
              <a:t>算法</a:t>
            </a:r>
            <a:r>
              <a:rPr lang="en-US" altLang="zh-CN" sz="2200" b="1" dirty="0">
                <a:solidFill>
                  <a:srgbClr val="FF0000"/>
                </a:solidFill>
                <a:ea typeface="仿宋" panose="02010609060101010101" pitchFamily="49" charset="-122"/>
              </a:rPr>
              <a:t> </a:t>
            </a:r>
            <a:r>
              <a:rPr lang="zh-CN" altLang="ru-RU" sz="2200" b="1" dirty="0">
                <a:ea typeface="仿宋" panose="02010609060101010101" pitchFamily="49" charset="-122"/>
              </a:rPr>
              <a:t>总能求得问题的一个解，且所求得的解总是正确的。当一个确定性算法在</a:t>
            </a:r>
            <a:r>
              <a:rPr lang="zh-CN" altLang="ru-RU" sz="2200" b="1" dirty="0">
                <a:solidFill>
                  <a:srgbClr val="00B0F0"/>
                </a:solidFill>
                <a:ea typeface="仿宋" panose="02010609060101010101" pitchFamily="49" charset="-122"/>
              </a:rPr>
              <a:t>最坏情况下的计算复杂性与其在平均情况下的计算复杂性</a:t>
            </a:r>
            <a:r>
              <a:rPr lang="zh-CN" altLang="ru-RU" sz="2200" b="1" dirty="0">
                <a:ea typeface="仿宋" panose="02010609060101010101" pitchFamily="49" charset="-122"/>
              </a:rPr>
              <a:t>有较大差别时，可在这个确定性算法中引入</a:t>
            </a:r>
            <a:r>
              <a:rPr lang="zh-CN" altLang="ru-RU" sz="2200" b="1" dirty="0">
                <a:solidFill>
                  <a:srgbClr val="00B0F0"/>
                </a:solidFill>
                <a:ea typeface="仿宋" panose="02010609060101010101" pitchFamily="49" charset="-122"/>
              </a:rPr>
              <a:t>随机</a:t>
            </a:r>
            <a:r>
              <a:rPr lang="zh-CN" altLang="en-US" sz="2200" b="1" dirty="0">
                <a:solidFill>
                  <a:srgbClr val="00B0F0"/>
                </a:solidFill>
                <a:ea typeface="仿宋" panose="02010609060101010101" pitchFamily="49" charset="-122"/>
              </a:rPr>
              <a:t>数</a:t>
            </a:r>
            <a:r>
              <a:rPr lang="zh-CN" altLang="ru-RU" sz="2200" b="1" dirty="0">
                <a:ea typeface="仿宋" panose="02010609060101010101" pitchFamily="49" charset="-122"/>
              </a:rPr>
              <a:t>将它改造成一个舍伍德算法，消除或减少问题的好坏实例间的这种差别（精髓所在）。</a:t>
            </a:r>
          </a:p>
          <a:p>
            <a:pPr eaLnBrk="1" hangingPunct="1">
              <a:lnSpc>
                <a:spcPct val="135000"/>
              </a:lnSpc>
            </a:pPr>
            <a:endParaRPr lang="ru-RU" altLang="zh-CN" sz="2200" b="1" dirty="0">
              <a:ea typeface="仿宋" panose="02010609060101010101" pitchFamily="49" charset="-122"/>
            </a:endParaRPr>
          </a:p>
        </p:txBody>
      </p:sp>
      <p:pic>
        <p:nvPicPr>
          <p:cNvPr id="9" name="图片 8">
            <a:extLst>
              <a:ext uri="{FF2B5EF4-FFF2-40B4-BE49-F238E27FC236}">
                <a16:creationId xmlns:a16="http://schemas.microsoft.com/office/drawing/2014/main" id="{8EB0883D-E380-46D2-9BD6-50E9D65DA6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5646" y="1158019"/>
            <a:ext cx="3416298" cy="5069786"/>
          </a:xfrm>
          <a:prstGeom prst="rect">
            <a:avLst/>
          </a:prstGeom>
        </p:spPr>
      </p:pic>
      <p:sp>
        <p:nvSpPr>
          <p:cNvPr id="10" name="文本框 9">
            <a:extLst>
              <a:ext uri="{FF2B5EF4-FFF2-40B4-BE49-F238E27FC236}">
                <a16:creationId xmlns:a16="http://schemas.microsoft.com/office/drawing/2014/main" id="{C2D7B6A5-8EAF-47BC-9235-89A821C3693E}"/>
              </a:ext>
            </a:extLst>
          </p:cNvPr>
          <p:cNvSpPr txBox="1"/>
          <p:nvPr/>
        </p:nvSpPr>
        <p:spPr>
          <a:xfrm>
            <a:off x="746550" y="3765067"/>
            <a:ext cx="6726936" cy="2805063"/>
          </a:xfrm>
          <a:prstGeom prst="rect">
            <a:avLst/>
          </a:prstGeom>
          <a:noFill/>
        </p:spPr>
        <p:txBody>
          <a:bodyPr wrap="square">
            <a:spAutoFit/>
          </a:bodyPr>
          <a:lstStyle/>
          <a:p>
            <a:pPr>
              <a:lnSpc>
                <a:spcPct val="150000"/>
              </a:lnSpc>
            </a:pPr>
            <a:r>
              <a:rPr lang="zh-CN" altLang="en-US" sz="2400" b="1" dirty="0">
                <a:solidFill>
                  <a:srgbClr val="7030A0"/>
                </a:solidFill>
                <a:ea typeface="仿宋" panose="02010609060101010101" pitchFamily="49" charset="-122"/>
              </a:rPr>
              <a:t>适用例子：</a:t>
            </a:r>
            <a:endParaRPr lang="en-US" altLang="zh-CN" sz="2400" b="1" dirty="0">
              <a:solidFill>
                <a:srgbClr val="7030A0"/>
              </a:solidFill>
              <a:ea typeface="仿宋" panose="02010609060101010101" pitchFamily="49" charset="-122"/>
            </a:endParaRPr>
          </a:p>
          <a:p>
            <a:pPr marL="342900" indent="-342900">
              <a:lnSpc>
                <a:spcPct val="150000"/>
              </a:lnSpc>
              <a:buFont typeface="Wingdings" panose="05000000000000000000" pitchFamily="2" charset="2"/>
              <a:buChar char="Ø"/>
            </a:pPr>
            <a:r>
              <a:rPr lang="zh-CN" altLang="en-US" sz="2400" b="1" dirty="0">
                <a:solidFill>
                  <a:prstClr val="black"/>
                </a:solidFill>
                <a:ea typeface="仿宋" panose="02010609060101010101" pitchFamily="49" charset="-122"/>
              </a:rPr>
              <a:t>快速排序算法</a:t>
            </a:r>
            <a:endParaRPr lang="en-US" altLang="zh-CN" sz="2400" b="1" dirty="0">
              <a:solidFill>
                <a:prstClr val="black"/>
              </a:solidFill>
              <a:ea typeface="仿宋" panose="02010609060101010101" pitchFamily="49" charset="-122"/>
            </a:endParaRPr>
          </a:p>
          <a:p>
            <a:pPr marL="342900" indent="-342900">
              <a:lnSpc>
                <a:spcPct val="150000"/>
              </a:lnSpc>
              <a:buFont typeface="Wingdings" panose="05000000000000000000" pitchFamily="2" charset="2"/>
              <a:buChar char="Ø"/>
            </a:pPr>
            <a:r>
              <a:rPr lang="zh-CN" altLang="en-US" sz="2400" b="1" dirty="0">
                <a:solidFill>
                  <a:prstClr val="black"/>
                </a:solidFill>
                <a:ea typeface="仿宋" panose="02010609060101010101" pitchFamily="49" charset="-122"/>
              </a:rPr>
              <a:t>线性时间选择算法</a:t>
            </a:r>
            <a:endParaRPr lang="en-US" altLang="zh-CN" sz="2400" b="1" dirty="0">
              <a:solidFill>
                <a:prstClr val="black"/>
              </a:solidFill>
              <a:ea typeface="仿宋" panose="02010609060101010101" pitchFamily="49" charset="-122"/>
            </a:endParaRPr>
          </a:p>
          <a:p>
            <a:pPr marL="342900" indent="-342900">
              <a:lnSpc>
                <a:spcPct val="150000"/>
              </a:lnSpc>
              <a:buFont typeface="Wingdings" panose="05000000000000000000" pitchFamily="2" charset="2"/>
              <a:buChar char="Ø"/>
            </a:pPr>
            <a:r>
              <a:rPr lang="zh-CN" altLang="en-US" sz="2400" b="1" dirty="0">
                <a:solidFill>
                  <a:prstClr val="black"/>
                </a:solidFill>
                <a:ea typeface="仿宋" panose="02010609060101010101" pitchFamily="49" charset="-122"/>
              </a:rPr>
              <a:t>搜索有序表</a:t>
            </a:r>
            <a:endParaRPr lang="en-US" altLang="zh-CN" sz="2400" b="1" dirty="0">
              <a:solidFill>
                <a:prstClr val="black"/>
              </a:solidFill>
              <a:ea typeface="仿宋" panose="02010609060101010101" pitchFamily="49" charset="-122"/>
            </a:endParaRPr>
          </a:p>
          <a:p>
            <a:pPr marL="342900" indent="-342900">
              <a:lnSpc>
                <a:spcPct val="150000"/>
              </a:lnSpc>
              <a:buFont typeface="Wingdings" panose="05000000000000000000" pitchFamily="2" charset="2"/>
              <a:buChar char="Ø"/>
            </a:pPr>
            <a:r>
              <a:rPr lang="zh-CN" altLang="en-US" sz="2400" b="1" dirty="0">
                <a:solidFill>
                  <a:prstClr val="black"/>
                </a:solidFill>
                <a:ea typeface="仿宋" panose="02010609060101010101" pitchFamily="49" charset="-122"/>
              </a:rPr>
              <a:t>跳跃表</a:t>
            </a:r>
            <a:endParaRPr lang="en-US" altLang="zh-CN" sz="2400" b="1" dirty="0">
              <a:solidFill>
                <a:prstClr val="black"/>
              </a:solidFill>
              <a:ea typeface="仿宋" panose="02010609060101010101" pitchFamily="49" charset="-122"/>
            </a:endParaRPr>
          </a:p>
        </p:txBody>
      </p:sp>
      <p:sp>
        <p:nvSpPr>
          <p:cNvPr id="8" name="矩形 7">
            <a:extLst>
              <a:ext uri="{FF2B5EF4-FFF2-40B4-BE49-F238E27FC236}">
                <a16:creationId xmlns:a16="http://schemas.microsoft.com/office/drawing/2014/main" id="{03B66105-5735-4171-91F7-266415B7378D}"/>
              </a:ext>
            </a:extLst>
          </p:cNvPr>
          <p:cNvSpPr/>
          <p:nvPr/>
        </p:nvSpPr>
        <p:spPr>
          <a:xfrm>
            <a:off x="164014" y="89332"/>
            <a:ext cx="8280920" cy="505972"/>
          </a:xfrm>
          <a:prstGeom prst="rect">
            <a:avLst/>
          </a:prstGeom>
        </p:spPr>
        <p:txBody>
          <a:bodyPr wrap="square">
            <a:spAutoFit/>
          </a:bodyPr>
          <a:lstStyle/>
          <a:p>
            <a:pPr algn="just" eaLnBrk="0" hangingPunct="0">
              <a:lnSpc>
                <a:spcPct val="120000"/>
              </a:lnSpc>
              <a:spcBef>
                <a:spcPts val="1000"/>
              </a:spcBef>
              <a:buClr>
                <a:srgbClr val="C00000"/>
              </a:buClr>
            </a:pPr>
            <a:r>
              <a:rPr lang="en-US" altLang="zh-CN"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1.3 </a:t>
            </a:r>
            <a:r>
              <a:rPr lang="zh-CN" altLang="en-US"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  </a:t>
            </a:r>
            <a:r>
              <a:rPr lang="zh-CN" altLang="en-US" sz="2400" b="1" dirty="0">
                <a:solidFill>
                  <a:schemeClr val="accent1"/>
                </a:solidFill>
                <a:effectLst>
                  <a:outerShdw blurRad="38100" dist="25400" dir="5400000" algn="ctr" rotWithShape="0">
                    <a:srgbClr val="6E747A">
                      <a:alpha val="43000"/>
                    </a:srgbClr>
                  </a:outerShdw>
                </a:effectLst>
                <a:ea typeface="黑体" panose="02010609060101010101" pitchFamily="2" charset="-122"/>
                <a:cs typeface="Times New Roman" panose="02020603050405020304" pitchFamily="18" charset="0"/>
              </a:rPr>
              <a:t>舍伍德（</a:t>
            </a:r>
            <a:r>
              <a:rPr lang="en-US" altLang="zh-CN" sz="2400" b="1" dirty="0">
                <a:solidFill>
                  <a:schemeClr val="accent1"/>
                </a:solidFill>
                <a:effectLst>
                  <a:outerShdw blurRad="38100" dist="25400" dir="5400000" algn="ctr" rotWithShape="0">
                    <a:srgbClr val="6E747A">
                      <a:alpha val="43000"/>
                    </a:srgbClr>
                  </a:outerShdw>
                </a:effectLst>
                <a:ea typeface="黑体" panose="02010609060101010101" pitchFamily="2" charset="-122"/>
                <a:cs typeface="Times New Roman" panose="02020603050405020304" pitchFamily="18" charset="0"/>
              </a:rPr>
              <a:t>Sherwood</a:t>
            </a:r>
            <a:r>
              <a:rPr lang="zh-CN" altLang="en-US" sz="2400" b="1" dirty="0">
                <a:solidFill>
                  <a:schemeClr val="accent1"/>
                </a:solidFill>
                <a:effectLst>
                  <a:outerShdw blurRad="38100" dist="25400" dir="5400000" algn="ctr" rotWithShape="0">
                    <a:srgbClr val="6E747A">
                      <a:alpha val="43000"/>
                    </a:srgbClr>
                  </a:outerShdw>
                </a:effectLst>
                <a:ea typeface="黑体" panose="02010609060101010101" pitchFamily="2" charset="-122"/>
                <a:cs typeface="Times New Roman" panose="02020603050405020304" pitchFamily="18" charset="0"/>
              </a:rPr>
              <a:t>）算法 </a:t>
            </a:r>
            <a:endParaRPr lang="zh-CN" altLang="en-US"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endParaRPr>
          </a:p>
        </p:txBody>
      </p:sp>
    </p:spTree>
    <p:extLst>
      <p:ext uri="{BB962C8B-B14F-4D97-AF65-F5344CB8AC3E}">
        <p14:creationId xmlns:p14="http://schemas.microsoft.com/office/powerpoint/2010/main" val="2592829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childTnLst>
                                    <p:set>
                                      <p:cBhvr additive="base">
                                        <p:cTn id="6" dur="1" fill="hold">
                                          <p:stCondLst>
                                            <p:cond delay="0"/>
                                          </p:stCondLst>
                                        </p:cTn>
                                        <p:tgtEl>
                                          <p:spTgt spid="7">
                                            <p:txEl>
                                              <p:pRg st="0" end="0"/>
                                            </p:txEl>
                                          </p:spTgt>
                                        </p:tgtEl>
                                        <p:attrNameLst>
                                          <p:attrName>style.visibility</p:attrName>
                                        </p:attrNameLst>
                                      </p:cBhvr>
                                      <p:to>
                                        <p:strVal val="visible"/>
                                      </p:to>
                                    </p:set>
                                    <p:animEffect transition="in" filter="blinds(horizontal)">
                                      <p:cBhvr additive="base">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DE80C9A-582C-4D2E-A89A-ED0E086EA276}"/>
              </a:ext>
            </a:extLst>
          </p:cNvPr>
          <p:cNvSpPr>
            <a:spLocks noChangeArrowheads="1"/>
          </p:cNvSpPr>
          <p:nvPr/>
        </p:nvSpPr>
        <p:spPr bwMode="auto">
          <a:xfrm>
            <a:off x="2540" y="630195"/>
            <a:ext cx="12189460" cy="80370"/>
          </a:xfrm>
          <a:prstGeom prst="rect">
            <a:avLst/>
          </a:prstGeom>
          <a:solidFill>
            <a:srgbClr val="0070C0"/>
          </a:solidFill>
          <a:ln w="3175">
            <a:solidFill>
              <a:schemeClr val="bg1"/>
            </a:solidFill>
            <a:miter lim="800000"/>
          </a:ln>
        </p:spPr>
        <p:txBody>
          <a:bodyPr anchor="ctr"/>
          <a:lstStyle/>
          <a:p>
            <a:pPr algn="ctr">
              <a:buClr>
                <a:srgbClr val="000000"/>
              </a:buClr>
              <a:buSzPct val="100000"/>
            </a:pPr>
            <a:endParaRPr lang="en-US" altLang="zh-CN" sz="3600" b="1" dirty="0">
              <a:solidFill>
                <a:schemeClr val="bg1"/>
              </a:solidFill>
              <a:latin typeface="+mn-lt"/>
              <a:ea typeface="黑体" panose="02010609060101010101" pitchFamily="2" charset="-122"/>
              <a:sym typeface="Webdings" panose="05030102010509060703" pitchFamily="18" charset="2"/>
            </a:endParaRPr>
          </a:p>
        </p:txBody>
      </p:sp>
      <p:sp>
        <p:nvSpPr>
          <p:cNvPr id="5" name="矩形 4">
            <a:extLst>
              <a:ext uri="{FF2B5EF4-FFF2-40B4-BE49-F238E27FC236}">
                <a16:creationId xmlns:a16="http://schemas.microsoft.com/office/drawing/2014/main" id="{921C6AE7-18A9-4D44-9731-F864A9C19E83}"/>
              </a:ext>
            </a:extLst>
          </p:cNvPr>
          <p:cNvSpPr/>
          <p:nvPr/>
        </p:nvSpPr>
        <p:spPr>
          <a:xfrm>
            <a:off x="164014" y="89332"/>
            <a:ext cx="8280920" cy="505972"/>
          </a:xfrm>
          <a:prstGeom prst="rect">
            <a:avLst/>
          </a:prstGeom>
        </p:spPr>
        <p:txBody>
          <a:bodyPr wrap="square">
            <a:spAutoFit/>
          </a:bodyPr>
          <a:lstStyle/>
          <a:p>
            <a:pPr algn="just" eaLnBrk="0" hangingPunct="0">
              <a:lnSpc>
                <a:spcPct val="120000"/>
              </a:lnSpc>
              <a:spcBef>
                <a:spcPts val="1000"/>
              </a:spcBef>
              <a:buClr>
                <a:srgbClr val="C00000"/>
              </a:buClr>
            </a:pPr>
            <a:r>
              <a:rPr lang="en-US" altLang="zh-CN"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1.1.1  </a:t>
            </a:r>
            <a:r>
              <a:rPr lang="zh-CN" altLang="en-US" sz="2400" b="1" dirty="0">
                <a:solidFill>
                  <a:schemeClr val="accent1"/>
                </a:solidFill>
                <a:effectLst>
                  <a:outerShdw blurRad="38100" dist="25400" dir="5400000" algn="ctr" rotWithShape="0">
                    <a:srgbClr val="6E747A">
                      <a:alpha val="43000"/>
                    </a:srgbClr>
                  </a:outerShdw>
                </a:effectLst>
                <a:ea typeface="黑体" panose="02010609060101010101" pitchFamily="2" charset="-122"/>
                <a:cs typeface="Times New Roman" panose="02020603050405020304" pitchFamily="18" charset="0"/>
              </a:rPr>
              <a:t> 背景和历史</a:t>
            </a:r>
            <a:endParaRPr lang="zh-CN" altLang="en-US"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83F824FA-ED43-40A3-B9D4-971AE4C03646}"/>
              </a:ext>
            </a:extLst>
          </p:cNvPr>
          <p:cNvSpPr txBox="1"/>
          <p:nvPr/>
        </p:nvSpPr>
        <p:spPr>
          <a:xfrm>
            <a:off x="704356" y="1257560"/>
            <a:ext cx="11252845" cy="4342856"/>
          </a:xfrm>
          <a:prstGeom prst="rect">
            <a:avLst/>
          </a:prstGeom>
          <a:noFill/>
        </p:spPr>
        <p:txBody>
          <a:bodyPr wrap="square">
            <a:spAutoFit/>
          </a:bodyPr>
          <a:lstStyle/>
          <a:p>
            <a:pPr>
              <a:lnSpc>
                <a:spcPct val="150000"/>
              </a:lnSpc>
            </a:pPr>
            <a:r>
              <a:rPr lang="zh-CN" altLang="en-US" sz="2400" b="1" dirty="0">
                <a:solidFill>
                  <a:prstClr val="black"/>
                </a:solidFill>
                <a:ea typeface="仿宋" panose="02010609060101010101" pitchFamily="49" charset="-122"/>
              </a:rPr>
              <a:t>自然界是随机的、混沌的。而计算机是依靠逻辑运算建立起来的机器，每一步的执行都是非常确定的。怎样利用计算机来模拟着复杂、随机的世界？在确定性算法中引进随机性。</a:t>
            </a:r>
          </a:p>
          <a:p>
            <a:pPr>
              <a:lnSpc>
                <a:spcPct val="150000"/>
              </a:lnSpc>
            </a:pPr>
            <a:endParaRPr lang="en-US" altLang="zh-CN" sz="2400" b="1" dirty="0">
              <a:solidFill>
                <a:srgbClr val="C00000"/>
              </a:solidFill>
              <a:ea typeface="仿宋" panose="02010609060101010101" pitchFamily="49" charset="-122"/>
            </a:endParaRPr>
          </a:p>
          <a:p>
            <a:pPr>
              <a:lnSpc>
                <a:spcPct val="150000"/>
              </a:lnSpc>
            </a:pPr>
            <a:r>
              <a:rPr lang="zh-CN" altLang="en-US" sz="2400" b="1" dirty="0">
                <a:solidFill>
                  <a:prstClr val="black"/>
                </a:solidFill>
                <a:ea typeface="仿宋" panose="02010609060101010101" pitchFamily="49" charset="-122"/>
              </a:rPr>
              <a:t>（</a:t>
            </a:r>
            <a:r>
              <a:rPr lang="en-US" altLang="zh-CN" sz="2400" b="1" dirty="0">
                <a:solidFill>
                  <a:prstClr val="black"/>
                </a:solidFill>
                <a:ea typeface="仿宋" panose="02010609060101010101" pitchFamily="49" charset="-122"/>
              </a:rPr>
              <a:t>1</a:t>
            </a:r>
            <a:r>
              <a:rPr lang="zh-CN" altLang="en-US" sz="2400" b="1" dirty="0">
                <a:solidFill>
                  <a:prstClr val="black"/>
                </a:solidFill>
                <a:ea typeface="仿宋" panose="02010609060101010101" pitchFamily="49" charset="-122"/>
              </a:rPr>
              <a:t>）指对输入数据进行随机处理或者假定本身就是一种随机输入，然后直接利用确定性算法处理这种随机输入。</a:t>
            </a:r>
          </a:p>
          <a:p>
            <a:pPr>
              <a:lnSpc>
                <a:spcPct val="150000"/>
              </a:lnSpc>
            </a:pPr>
            <a:r>
              <a:rPr lang="zh-CN" altLang="en-US" sz="2400" b="1" dirty="0">
                <a:solidFill>
                  <a:prstClr val="black"/>
                </a:solidFill>
                <a:ea typeface="仿宋" panose="02010609060101010101" pitchFamily="49" charset="-122"/>
              </a:rPr>
              <a:t>（</a:t>
            </a:r>
            <a:r>
              <a:rPr lang="en-US" altLang="zh-CN" sz="2400" b="1" dirty="0">
                <a:solidFill>
                  <a:prstClr val="black"/>
                </a:solidFill>
                <a:ea typeface="仿宋" panose="02010609060101010101" pitchFamily="49" charset="-122"/>
              </a:rPr>
              <a:t>2</a:t>
            </a:r>
            <a:r>
              <a:rPr lang="zh-CN" altLang="en-US" sz="2400" b="1" dirty="0">
                <a:solidFill>
                  <a:prstClr val="black"/>
                </a:solidFill>
                <a:ea typeface="仿宋" panose="02010609060101010101" pitchFamily="49" charset="-122"/>
              </a:rPr>
              <a:t>）考虑算法的随机性。容许算法随机决定他的选择步骤。</a:t>
            </a:r>
          </a:p>
          <a:p>
            <a:pPr>
              <a:lnSpc>
                <a:spcPct val="150000"/>
              </a:lnSpc>
            </a:pPr>
            <a:endParaRPr lang="zh-CN" altLang="en-US" dirty="0"/>
          </a:p>
        </p:txBody>
      </p:sp>
    </p:spTree>
    <p:extLst>
      <p:ext uri="{BB962C8B-B14F-4D97-AF65-F5344CB8AC3E}">
        <p14:creationId xmlns:p14="http://schemas.microsoft.com/office/powerpoint/2010/main" val="25815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 calcmode="lin" valueType="num">
                                      <p:cBhvr additive="base">
                                        <p:cTn id="13"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anim calcmode="lin" valueType="num">
                                      <p:cBhvr additive="base">
                                        <p:cTn id="17"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Text Box 3">
            <a:extLst>
              <a:ext uri="{FF2B5EF4-FFF2-40B4-BE49-F238E27FC236}">
                <a16:creationId xmlns:a16="http://schemas.microsoft.com/office/drawing/2014/main" id="{3826A108-F5A4-4A8B-82EE-910C031527DD}"/>
              </a:ext>
            </a:extLst>
          </p:cNvPr>
          <p:cNvSpPr txBox="1">
            <a:spLocks noChangeArrowheads="1"/>
          </p:cNvSpPr>
          <p:nvPr/>
        </p:nvSpPr>
        <p:spPr bwMode="auto">
          <a:xfrm>
            <a:off x="599412" y="1023929"/>
            <a:ext cx="1099317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spAutoFit/>
          </a:bodyPr>
          <a:lstStyle/>
          <a:p>
            <a:r>
              <a:rPr lang="en-US" altLang="zh-CN" sz="2400" dirty="0">
                <a:ea typeface="楷体_GB2312" pitchFamily="49" charset="-122"/>
              </a:rPr>
              <a:t>    </a:t>
            </a:r>
            <a:r>
              <a:rPr lang="zh-CN" altLang="en-US" sz="2400" b="1" dirty="0">
                <a:latin typeface="仿宋" panose="02010609060101010101" pitchFamily="49" charset="-122"/>
                <a:ea typeface="仿宋" panose="02010609060101010101" pitchFamily="49" charset="-122"/>
              </a:rPr>
              <a:t>设</a:t>
            </a:r>
            <a:r>
              <a:rPr lang="en-US" altLang="zh-CN" sz="2400" b="1" dirty="0">
                <a:latin typeface="仿宋" panose="02010609060101010101" pitchFamily="49" charset="-122"/>
                <a:ea typeface="仿宋" panose="02010609060101010101" pitchFamily="49" charset="-122"/>
              </a:rPr>
              <a:t>A</a:t>
            </a:r>
            <a:r>
              <a:rPr lang="zh-CN" altLang="en-US" sz="2400" b="1" dirty="0">
                <a:latin typeface="仿宋" panose="02010609060101010101" pitchFamily="49" charset="-122"/>
                <a:ea typeface="仿宋" panose="02010609060101010101" pitchFamily="49" charset="-122"/>
              </a:rPr>
              <a:t>是一个确定性算法，当它的输入实例为</a:t>
            </a:r>
            <a:r>
              <a:rPr lang="en-US" altLang="zh-CN" sz="2400" b="1" dirty="0">
                <a:latin typeface="仿宋" panose="02010609060101010101" pitchFamily="49" charset="-122"/>
                <a:ea typeface="仿宋" panose="02010609060101010101" pitchFamily="49" charset="-122"/>
              </a:rPr>
              <a:t>x</a:t>
            </a:r>
            <a:r>
              <a:rPr lang="zh-CN" altLang="en-US" sz="2400" b="1" dirty="0">
                <a:latin typeface="仿宋" panose="02010609060101010101" pitchFamily="49" charset="-122"/>
                <a:ea typeface="仿宋" panose="02010609060101010101" pitchFamily="49" charset="-122"/>
              </a:rPr>
              <a:t>时所需的计算时间记为</a:t>
            </a:r>
            <a:r>
              <a:rPr lang="en-US" altLang="zh-CN" sz="2400" b="1" dirty="0" err="1">
                <a:latin typeface="仿宋" panose="02010609060101010101" pitchFamily="49" charset="-122"/>
                <a:ea typeface="仿宋" panose="02010609060101010101" pitchFamily="49" charset="-122"/>
              </a:rPr>
              <a:t>t</a:t>
            </a:r>
            <a:r>
              <a:rPr lang="en-US" altLang="zh-CN" sz="2400" b="1" baseline="-25000" dirty="0" err="1">
                <a:latin typeface="仿宋" panose="02010609060101010101" pitchFamily="49" charset="-122"/>
                <a:ea typeface="仿宋" panose="02010609060101010101" pitchFamily="49" charset="-122"/>
              </a:rPr>
              <a:t>A</a:t>
            </a:r>
            <a:r>
              <a:rPr lang="en-US" altLang="zh-CN" sz="2400" b="1" baseline="-25000" dirty="0">
                <a:latin typeface="仿宋" panose="02010609060101010101" pitchFamily="49" charset="-122"/>
                <a:ea typeface="仿宋" panose="02010609060101010101" pitchFamily="49" charset="-122"/>
              </a:rPr>
              <a:t>(x)</a:t>
            </a:r>
            <a:r>
              <a:rPr lang="zh-CN" altLang="en-US" sz="2400" b="1" dirty="0">
                <a:latin typeface="仿宋" panose="02010609060101010101" pitchFamily="49" charset="-122"/>
                <a:ea typeface="仿宋" panose="02010609060101010101" pitchFamily="49" charset="-122"/>
              </a:rPr>
              <a:t>。设</a:t>
            </a:r>
            <a:r>
              <a:rPr lang="en-US" altLang="zh-CN" sz="2400" b="1" dirty="0" err="1">
                <a:latin typeface="仿宋" panose="02010609060101010101" pitchFamily="49" charset="-122"/>
                <a:ea typeface="仿宋" panose="02010609060101010101" pitchFamily="49" charset="-122"/>
              </a:rPr>
              <a:t>X</a:t>
            </a:r>
            <a:r>
              <a:rPr lang="en-US" altLang="zh-CN" sz="2400" b="1" baseline="-25000" dirty="0" err="1">
                <a:latin typeface="仿宋" panose="02010609060101010101" pitchFamily="49" charset="-122"/>
                <a:ea typeface="仿宋" panose="02010609060101010101" pitchFamily="49" charset="-122"/>
              </a:rPr>
              <a:t>n</a:t>
            </a:r>
            <a:r>
              <a:rPr lang="zh-CN" altLang="en-US" sz="2400" b="1" dirty="0">
                <a:latin typeface="仿宋" panose="02010609060101010101" pitchFamily="49" charset="-122"/>
                <a:ea typeface="仿宋" panose="02010609060101010101" pitchFamily="49" charset="-122"/>
              </a:rPr>
              <a:t>是算法</a:t>
            </a:r>
            <a:r>
              <a:rPr lang="en-US" altLang="zh-CN" sz="2400" b="1" dirty="0">
                <a:latin typeface="仿宋" panose="02010609060101010101" pitchFamily="49" charset="-122"/>
                <a:ea typeface="仿宋" panose="02010609060101010101" pitchFamily="49" charset="-122"/>
              </a:rPr>
              <a:t>A</a:t>
            </a:r>
            <a:r>
              <a:rPr lang="zh-CN" altLang="en-US" sz="2400" b="1" dirty="0">
                <a:latin typeface="仿宋" panose="02010609060101010101" pitchFamily="49" charset="-122"/>
                <a:ea typeface="仿宋" panose="02010609060101010101" pitchFamily="49" charset="-122"/>
              </a:rPr>
              <a:t>的输入规模为</a:t>
            </a:r>
            <a:r>
              <a:rPr lang="en-US" altLang="zh-CN" sz="2400" b="1" dirty="0">
                <a:latin typeface="仿宋" panose="02010609060101010101" pitchFamily="49" charset="-122"/>
                <a:ea typeface="仿宋" panose="02010609060101010101" pitchFamily="49" charset="-122"/>
              </a:rPr>
              <a:t>n</a:t>
            </a:r>
            <a:r>
              <a:rPr lang="zh-CN" altLang="en-US" sz="2400" b="1" dirty="0">
                <a:latin typeface="仿宋" panose="02010609060101010101" pitchFamily="49" charset="-122"/>
                <a:ea typeface="仿宋" panose="02010609060101010101" pitchFamily="49" charset="-122"/>
              </a:rPr>
              <a:t>的实例的全体，则当问题的输入规模为</a:t>
            </a:r>
            <a:r>
              <a:rPr lang="en-US" altLang="zh-CN" sz="2400" b="1" dirty="0">
                <a:latin typeface="仿宋" panose="02010609060101010101" pitchFamily="49" charset="-122"/>
                <a:ea typeface="仿宋" panose="02010609060101010101" pitchFamily="49" charset="-122"/>
              </a:rPr>
              <a:t>n</a:t>
            </a:r>
            <a:r>
              <a:rPr lang="zh-CN" altLang="en-US" sz="2400" b="1" dirty="0">
                <a:latin typeface="仿宋" panose="02010609060101010101" pitchFamily="49" charset="-122"/>
                <a:ea typeface="仿宋" panose="02010609060101010101" pitchFamily="49" charset="-122"/>
              </a:rPr>
              <a:t>时，算法</a:t>
            </a:r>
            <a:r>
              <a:rPr lang="en-US" altLang="zh-CN" sz="2400" b="1" dirty="0">
                <a:latin typeface="仿宋" panose="02010609060101010101" pitchFamily="49" charset="-122"/>
                <a:ea typeface="仿宋" panose="02010609060101010101" pitchFamily="49" charset="-122"/>
              </a:rPr>
              <a:t>A</a:t>
            </a:r>
            <a:r>
              <a:rPr lang="zh-CN" altLang="en-US" sz="2400" b="1" dirty="0">
                <a:latin typeface="仿宋" panose="02010609060101010101" pitchFamily="49" charset="-122"/>
                <a:ea typeface="仿宋" panose="02010609060101010101" pitchFamily="49" charset="-122"/>
              </a:rPr>
              <a:t>所需的平均时间为</a:t>
            </a:r>
          </a:p>
        </p:txBody>
      </p:sp>
      <mc:AlternateContent xmlns:mc="http://schemas.openxmlformats.org/markup-compatibility/2006" xmlns:a14="http://schemas.microsoft.com/office/drawing/2010/main">
        <mc:Choice Requires="a14">
          <p:sp>
            <p:nvSpPr>
              <p:cNvPr id="78852" name="Object 4">
                <a:extLst>
                  <a:ext uri="{FF2B5EF4-FFF2-40B4-BE49-F238E27FC236}">
                    <a16:creationId xmlns:a16="http://schemas.microsoft.com/office/drawing/2014/main" id="{C3AD9D51-CF4A-4BC7-902C-7041AB24D059}"/>
                  </a:ext>
                </a:extLst>
              </p:cNvPr>
              <p:cNvSpPr txBox="1"/>
              <p:nvPr/>
            </p:nvSpPr>
            <p:spPr bwMode="auto">
              <a:xfrm>
                <a:off x="3717562" y="2050452"/>
                <a:ext cx="3987384" cy="627062"/>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600" i="1">
                              <a:solidFill>
                                <a:srgbClr val="000000"/>
                              </a:solidFill>
                              <a:latin typeface="Cambria Math" panose="02040503050406030204" pitchFamily="18" charset="0"/>
                            </a:rPr>
                          </m:ctrlPr>
                        </m:sSubPr>
                        <m:e>
                          <m:bar>
                            <m:barPr>
                              <m:pos m:val="top"/>
                              <m:ctrlPr>
                                <a:rPr lang="zh-CN" altLang="en-US" sz="2600" i="1">
                                  <a:solidFill>
                                    <a:srgbClr val="000000"/>
                                  </a:solidFill>
                                  <a:latin typeface="Cambria Math" panose="02040503050406030204" pitchFamily="18" charset="0"/>
                                </a:rPr>
                              </m:ctrlPr>
                            </m:barPr>
                            <m:e>
                              <m:r>
                                <a:rPr lang="zh-CN" altLang="en-US" sz="2600" i="1">
                                  <a:solidFill>
                                    <a:srgbClr val="000000"/>
                                  </a:solidFill>
                                  <a:latin typeface="Cambria Math" panose="02040503050406030204" pitchFamily="18" charset="0"/>
                                </a:rPr>
                                <m:t>𝑡</m:t>
                              </m:r>
                            </m:e>
                          </m:bar>
                        </m:e>
                        <m:sub>
                          <m:r>
                            <a:rPr lang="zh-CN" altLang="en-US" sz="2600" i="1">
                              <a:solidFill>
                                <a:srgbClr val="000000"/>
                              </a:solidFill>
                              <a:latin typeface="Cambria Math" panose="02040503050406030204" pitchFamily="18" charset="0"/>
                            </a:rPr>
                            <m:t>𝐴</m:t>
                          </m:r>
                        </m:sub>
                      </m:sSub>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𝑛</m:t>
                      </m:r>
                      <m:r>
                        <a:rPr lang="zh-CN" altLang="en-US" sz="2600" i="1">
                          <a:solidFill>
                            <a:srgbClr val="000000"/>
                          </a:solidFill>
                          <a:latin typeface="Cambria Math" panose="02040503050406030204" pitchFamily="18" charset="0"/>
                        </a:rPr>
                        <m:t>)=</m:t>
                      </m:r>
                      <m:nary>
                        <m:naryPr>
                          <m:chr m:val="∑"/>
                          <m:supHide m:val="on"/>
                          <m:ctrlPr>
                            <a:rPr lang="zh-CN" altLang="en-US" sz="2600" i="1">
                              <a:solidFill>
                                <a:srgbClr val="000000"/>
                              </a:solidFill>
                              <a:latin typeface="Cambria Math" panose="02040503050406030204" pitchFamily="18" charset="0"/>
                            </a:rPr>
                          </m:ctrlPr>
                        </m:naryPr>
                        <m:sub>
                          <m:r>
                            <a:rPr lang="zh-CN" altLang="en-US" sz="2600" i="1">
                              <a:solidFill>
                                <a:srgbClr val="000000"/>
                              </a:solidFill>
                              <a:latin typeface="Cambria Math" panose="02040503050406030204" pitchFamily="18" charset="0"/>
                            </a:rPr>
                            <m:t>𝑥</m:t>
                          </m:r>
                          <m:r>
                            <a:rPr lang="zh-CN" altLang="en-US" sz="2600" i="1">
                              <a:solidFill>
                                <a:srgbClr val="000000"/>
                              </a:solidFill>
                              <a:latin typeface="Cambria Math" panose="02040503050406030204" pitchFamily="18" charset="0"/>
                            </a:rPr>
                            <m:t>∈</m:t>
                          </m:r>
                          <m:sSub>
                            <m:sSubPr>
                              <m:ctrlPr>
                                <a:rPr lang="zh-CN" altLang="en-US" sz="2600" i="1">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𝑋</m:t>
                              </m:r>
                            </m:e>
                            <m:sub>
                              <m:r>
                                <a:rPr lang="zh-CN" altLang="en-US" sz="2600" i="1">
                                  <a:solidFill>
                                    <a:srgbClr val="000000"/>
                                  </a:solidFill>
                                  <a:latin typeface="Cambria Math" panose="02040503050406030204" pitchFamily="18" charset="0"/>
                                </a:rPr>
                                <m:t>𝑛</m:t>
                              </m:r>
                            </m:sub>
                          </m:sSub>
                        </m:sub>
                        <m:sup/>
                        <m:e>
                          <m:sSub>
                            <m:sSubPr>
                              <m:ctrlPr>
                                <a:rPr lang="zh-CN" altLang="en-US" sz="2600" i="1">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𝑡</m:t>
                              </m:r>
                            </m:e>
                            <m:sub>
                              <m:r>
                                <a:rPr lang="zh-CN" altLang="en-US" sz="2600" i="1">
                                  <a:solidFill>
                                    <a:srgbClr val="000000"/>
                                  </a:solidFill>
                                  <a:latin typeface="Cambria Math" panose="02040503050406030204" pitchFamily="18" charset="0"/>
                                </a:rPr>
                                <m:t>𝐴</m:t>
                              </m:r>
                            </m:sub>
                          </m:sSub>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𝑥</m:t>
                          </m:r>
                          <m:r>
                            <a:rPr lang="zh-CN" altLang="en-US" sz="2600" i="1">
                              <a:solidFill>
                                <a:srgbClr val="000000"/>
                              </a:solidFill>
                              <a:latin typeface="Cambria Math" panose="02040503050406030204" pitchFamily="18" charset="0"/>
                            </a:rPr>
                            <m:t>)/|</m:t>
                          </m:r>
                          <m:sSub>
                            <m:sSubPr>
                              <m:ctrlPr>
                                <a:rPr lang="zh-CN" altLang="en-US" sz="2600" i="1">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𝑋</m:t>
                              </m:r>
                            </m:e>
                            <m:sub>
                              <m:r>
                                <a:rPr lang="zh-CN" altLang="en-US" sz="2600" i="1">
                                  <a:solidFill>
                                    <a:srgbClr val="000000"/>
                                  </a:solidFill>
                                  <a:latin typeface="Cambria Math" panose="02040503050406030204" pitchFamily="18" charset="0"/>
                                </a:rPr>
                                <m:t>𝑛</m:t>
                              </m:r>
                            </m:sub>
                          </m:sSub>
                          <m:r>
                            <a:rPr lang="zh-CN" altLang="en-US" sz="2600" i="1">
                              <a:solidFill>
                                <a:srgbClr val="000000"/>
                              </a:solidFill>
                              <a:latin typeface="Cambria Math" panose="02040503050406030204" pitchFamily="18" charset="0"/>
                            </a:rPr>
                            <m:t>|</m:t>
                          </m:r>
                        </m:e>
                      </m:nary>
                    </m:oMath>
                  </m:oMathPara>
                </a14:m>
                <a:endParaRPr lang="zh-CN" altLang="en-US" sz="2600" dirty="0"/>
              </a:p>
            </p:txBody>
          </p:sp>
        </mc:Choice>
        <mc:Fallback xmlns="">
          <p:sp>
            <p:nvSpPr>
              <p:cNvPr id="78852" name="Object 4">
                <a:extLst>
                  <a:ext uri="{FF2B5EF4-FFF2-40B4-BE49-F238E27FC236}">
                    <a16:creationId xmlns:a16="http://schemas.microsoft.com/office/drawing/2014/main" id="{C3AD9D51-CF4A-4BC7-902C-7041AB24D059}"/>
                  </a:ext>
                </a:extLst>
              </p:cNvPr>
              <p:cNvSpPr txBox="1">
                <a:spLocks noRot="1" noChangeAspect="1" noMove="1" noResize="1" noEditPoints="1" noAdjustHandles="1" noChangeArrowheads="1" noChangeShapeType="1" noTextEdit="1"/>
              </p:cNvSpPr>
              <p:nvPr/>
            </p:nvSpPr>
            <p:spPr bwMode="auto">
              <a:xfrm>
                <a:off x="3717562" y="2050452"/>
                <a:ext cx="3987384" cy="627062"/>
              </a:xfrm>
              <a:prstGeom prst="rect">
                <a:avLst/>
              </a:prstGeom>
              <a:blipFill>
                <a:blip r:embed="rId3"/>
                <a:stretch>
                  <a:fillRect b="-6893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8853" name="Text Box 5">
                <a:extLst>
                  <a:ext uri="{FF2B5EF4-FFF2-40B4-BE49-F238E27FC236}">
                    <a16:creationId xmlns:a16="http://schemas.microsoft.com/office/drawing/2014/main" id="{986D6E63-E935-45FF-B619-8D736BFE1B80}"/>
                  </a:ext>
                </a:extLst>
              </p:cNvPr>
              <p:cNvSpPr txBox="1">
                <a:spLocks noChangeArrowheads="1"/>
              </p:cNvSpPr>
              <p:nvPr/>
            </p:nvSpPr>
            <p:spPr bwMode="auto">
              <a:xfrm>
                <a:off x="599412" y="3349576"/>
                <a:ext cx="10993176" cy="2710294"/>
              </a:xfrm>
              <a:prstGeom prst="rect">
                <a:avLst/>
              </a:prstGeom>
              <a:noFill/>
              <a:ln>
                <a:noFill/>
              </a:ln>
              <a:effectLst/>
              <a:extLst>
                <a:ext uri="{909E8E84-426E-40DD-AFC4-6F175D3DCCD1}">
                  <a14:hiddenFill>
                    <a:solidFill>
                      <a:schemeClr val="accent1"/>
                    </a:solidFill>
                  </a14:hiddenFill>
                </a:ext>
                <a:ext uri="{91240B29-F687-4F45-9708-019B960494DF}">
                  <a14:hiddenLine w="6350">
                    <a:solidFill>
                      <a:srgbClr val="00FFFF"/>
                    </a:solidFill>
                    <a:miter lim="800000"/>
                    <a:headEnd/>
                    <a:tailEnd/>
                  </a14:hiddenLine>
                </a:ext>
                <a:ext uri="{AF507438-7753-43E0-B8FC-AC1667EBCBE1}">
                  <a14:hiddenEffects>
                    <a:effectLst>
                      <a:outerShdw dist="107763" dir="18900000" algn="ctr" rotWithShape="0">
                        <a:schemeClr val="bg2"/>
                      </a:outerShdw>
                    </a:effectLst>
                  </a14:hiddenEffects>
                </a:ext>
              </a:extLst>
            </p:spPr>
            <p:txBody>
              <a:bodyPr wrap="square">
                <a:spAutoFit/>
              </a:bodyPr>
              <a:lstStyle/>
              <a:p>
                <a:r>
                  <a:rPr lang="zh-CN" altLang="en-US" sz="2400" dirty="0" smtClean="0">
                    <a:ea typeface="楷体_GB2312" pitchFamily="49" charset="-122"/>
                  </a:rPr>
                  <a:t>     </a:t>
                </a:r>
                <a:r>
                  <a:rPr lang="zh-CN" altLang="en-US" sz="2400" b="1" dirty="0">
                    <a:latin typeface="仿宋" panose="02010609060101010101" pitchFamily="49" charset="-122"/>
                    <a:ea typeface="仿宋" panose="02010609060101010101" pitchFamily="49" charset="-122"/>
                  </a:rPr>
                  <a:t>这显然不能排除存在</a:t>
                </a:r>
                <a:r>
                  <a:rPr lang="en-US" altLang="zh-CN" sz="2400" b="1" dirty="0" err="1">
                    <a:latin typeface="仿宋" panose="02010609060101010101" pitchFamily="49" charset="-122"/>
                    <a:ea typeface="仿宋" panose="02010609060101010101" pitchFamily="49" charset="-122"/>
                  </a:rPr>
                  <a:t>x∈Xn</a:t>
                </a:r>
                <a:r>
                  <a:rPr lang="zh-CN" altLang="en-US" sz="2400" b="1" dirty="0">
                    <a:latin typeface="仿宋" panose="02010609060101010101" pitchFamily="49" charset="-122"/>
                    <a:ea typeface="仿宋" panose="02010609060101010101" pitchFamily="49" charset="-122"/>
                  </a:rPr>
                  <a:t>使得               的可能性。希望获得一个概率算法</a:t>
                </a:r>
                <a:r>
                  <a:rPr lang="en-US" altLang="zh-CN" sz="2400" b="1" dirty="0">
                    <a:latin typeface="仿宋" panose="02010609060101010101" pitchFamily="49" charset="-122"/>
                    <a:ea typeface="仿宋" panose="02010609060101010101" pitchFamily="49" charset="-122"/>
                  </a:rPr>
                  <a:t>B</a:t>
                </a:r>
                <a:r>
                  <a:rPr lang="zh-CN" altLang="en-US" sz="2400" b="1" dirty="0">
                    <a:latin typeface="仿宋" panose="02010609060101010101" pitchFamily="49" charset="-122"/>
                    <a:ea typeface="仿宋" panose="02010609060101010101" pitchFamily="49" charset="-122"/>
                  </a:rPr>
                  <a:t>，使得对问题的输入规模为</a:t>
                </a:r>
                <a:r>
                  <a:rPr lang="en-US" altLang="zh-CN" sz="2400" b="1" dirty="0">
                    <a:latin typeface="仿宋" panose="02010609060101010101" pitchFamily="49" charset="-122"/>
                    <a:ea typeface="仿宋" panose="02010609060101010101" pitchFamily="49" charset="-122"/>
                  </a:rPr>
                  <a:t>n</a:t>
                </a:r>
                <a:r>
                  <a:rPr lang="zh-CN" altLang="en-US" sz="2400" b="1" dirty="0">
                    <a:latin typeface="仿宋" panose="02010609060101010101" pitchFamily="49" charset="-122"/>
                    <a:ea typeface="仿宋" panose="02010609060101010101" pitchFamily="49" charset="-122"/>
                  </a:rPr>
                  <a:t>的每一个实例均有</a:t>
                </a:r>
              </a:p>
              <a:p>
                <a:endParaRPr lang="zh-CN" altLang="en-US" sz="2400" b="1" dirty="0">
                  <a:latin typeface="仿宋" panose="02010609060101010101" pitchFamily="49" charset="-122"/>
                  <a:ea typeface="仿宋" panose="02010609060101010101" pitchFamily="49" charset="-122"/>
                </a:endParaRPr>
              </a:p>
              <a:p>
                <a:endParaRPr lang="zh-CN" altLang="en-US" sz="2400" dirty="0">
                  <a:ea typeface="楷体_GB2312" pitchFamily="49" charset="-122"/>
                </a:endParaRPr>
              </a:p>
              <a:p>
                <a:endParaRPr lang="en-US" altLang="zh-CN" sz="2400" dirty="0">
                  <a:ea typeface="楷体_GB2312" pitchFamily="49" charset="-122"/>
                </a:endParaRPr>
              </a:p>
              <a:p>
                <a:r>
                  <a:rPr lang="en-US" altLang="zh-CN" sz="2400" dirty="0">
                    <a:ea typeface="楷体_GB2312" pitchFamily="49" charset="-122"/>
                  </a:rPr>
                  <a:t>     </a:t>
                </a:r>
                <a:r>
                  <a:rPr lang="zh-CN" altLang="en-US" sz="2400" b="1" dirty="0">
                    <a:latin typeface="仿宋" panose="02010609060101010101" pitchFamily="49" charset="-122"/>
                    <a:ea typeface="仿宋" panose="02010609060101010101" pitchFamily="49" charset="-122"/>
                  </a:rPr>
                  <a:t>这就是舍伍德算法设计的基本思想。当</a:t>
                </a:r>
                <a14:m>
                  <m:oMath xmlns:m="http://schemas.openxmlformats.org/officeDocument/2006/math">
                    <m:r>
                      <a:rPr lang="en-US" altLang="zh-CN" sz="2400" b="0" i="1" smtClean="0">
                        <a:latin typeface="Cambria Math" panose="02040503050406030204" pitchFamily="18" charset="0"/>
                        <a:ea typeface="楷体_GB2312" pitchFamily="49" charset="-122"/>
                      </a:rPr>
                      <m:t>𝑠</m:t>
                    </m:r>
                    <m:r>
                      <a:rPr lang="en-US" altLang="zh-CN" sz="2400" b="0" i="1" smtClean="0">
                        <a:latin typeface="Cambria Math" panose="02040503050406030204" pitchFamily="18" charset="0"/>
                        <a:ea typeface="楷体_GB2312" pitchFamily="49" charset="-122"/>
                      </a:rPr>
                      <m:t>(</m:t>
                    </m:r>
                    <m:r>
                      <a:rPr lang="en-US" altLang="zh-CN" sz="2400" b="0" i="1" smtClean="0">
                        <a:latin typeface="Cambria Math" panose="02040503050406030204" pitchFamily="18" charset="0"/>
                        <a:ea typeface="楷体_GB2312" pitchFamily="49" charset="-122"/>
                      </a:rPr>
                      <m:t>𝑛</m:t>
                    </m:r>
                    <m:r>
                      <a:rPr lang="en-US" altLang="zh-CN" sz="2400" b="0" i="1" smtClean="0">
                        <a:latin typeface="Cambria Math" panose="02040503050406030204" pitchFamily="18" charset="0"/>
                        <a:ea typeface="楷体_GB2312" pitchFamily="49" charset="-122"/>
                      </a:rPr>
                      <m:t>)</m:t>
                    </m:r>
                  </m:oMath>
                </a14:m>
                <a:r>
                  <a:rPr lang="zh-CN" altLang="en-US" sz="2400" b="1" dirty="0" smtClean="0">
                    <a:latin typeface="仿宋" panose="02010609060101010101" pitchFamily="49" charset="-122"/>
                    <a:ea typeface="仿宋" panose="02010609060101010101" pitchFamily="49" charset="-122"/>
                  </a:rPr>
                  <a:t>与</a:t>
                </a:r>
                <a14:m>
                  <m:oMath xmlns:m="http://schemas.openxmlformats.org/officeDocument/2006/math">
                    <m:sSub>
                      <m:sSubPr>
                        <m:ctrlPr>
                          <a:rPr lang="en-US" altLang="zh-CN" sz="2400" i="1" dirty="0" smtClean="0">
                            <a:latin typeface="Cambria Math" panose="02040503050406030204" pitchFamily="18" charset="0"/>
                            <a:ea typeface="仿宋" panose="02010609060101010101" pitchFamily="49" charset="-122"/>
                          </a:rPr>
                        </m:ctrlPr>
                      </m:sSubPr>
                      <m:e>
                        <m:acc>
                          <m:accPr>
                            <m:chr m:val="̅"/>
                            <m:ctrlPr>
                              <a:rPr lang="en-US" altLang="zh-CN" sz="2400" i="1" dirty="0" smtClean="0">
                                <a:latin typeface="Cambria Math" panose="02040503050406030204" pitchFamily="18" charset="0"/>
                                <a:ea typeface="仿宋" panose="02010609060101010101" pitchFamily="49" charset="-122"/>
                              </a:rPr>
                            </m:ctrlPr>
                          </m:accPr>
                          <m:e>
                            <m:r>
                              <a:rPr lang="en-US" altLang="zh-CN" sz="2400" b="0" i="1" dirty="0" smtClean="0">
                                <a:latin typeface="Cambria Math" panose="02040503050406030204" pitchFamily="18" charset="0"/>
                                <a:ea typeface="仿宋" panose="02010609060101010101" pitchFamily="49" charset="-122"/>
                              </a:rPr>
                              <m:t>𝑡</m:t>
                            </m:r>
                          </m:e>
                        </m:acc>
                      </m:e>
                      <m:sub>
                        <m:r>
                          <a:rPr lang="en-US" altLang="zh-CN" sz="2400" b="0" i="1" dirty="0" smtClean="0">
                            <a:latin typeface="Cambria Math" panose="02040503050406030204" pitchFamily="18" charset="0"/>
                            <a:ea typeface="仿宋" panose="02010609060101010101" pitchFamily="49" charset="-122"/>
                          </a:rPr>
                          <m:t>𝐴</m:t>
                        </m:r>
                      </m:sub>
                    </m:sSub>
                    <m:r>
                      <a:rPr lang="en-US" altLang="zh-CN" sz="2400" b="0" i="1" dirty="0" smtClean="0">
                        <a:latin typeface="Cambria Math" panose="02040503050406030204" pitchFamily="18" charset="0"/>
                        <a:ea typeface="仿宋" panose="02010609060101010101" pitchFamily="49" charset="-122"/>
                      </a:rPr>
                      <m:t>(</m:t>
                    </m:r>
                    <m:r>
                      <a:rPr lang="en-US" altLang="zh-CN" sz="2400" b="0" i="1" dirty="0" smtClean="0">
                        <a:latin typeface="Cambria Math" panose="02040503050406030204" pitchFamily="18" charset="0"/>
                        <a:ea typeface="仿宋" panose="02010609060101010101" pitchFamily="49" charset="-122"/>
                      </a:rPr>
                      <m:t>𝑛</m:t>
                    </m:r>
                    <m:r>
                      <a:rPr lang="en-US" altLang="zh-CN" sz="2400" b="0" i="1" dirty="0" smtClean="0">
                        <a:latin typeface="Cambria Math" panose="02040503050406030204" pitchFamily="18" charset="0"/>
                        <a:ea typeface="仿宋" panose="02010609060101010101" pitchFamily="49" charset="-122"/>
                      </a:rPr>
                      <m:t>)</m:t>
                    </m:r>
                  </m:oMath>
                </a14:m>
                <a:r>
                  <a:rPr lang="zh-CN" altLang="en-US" sz="2400" dirty="0" smtClean="0">
                    <a:ea typeface="楷体_GB2312" pitchFamily="49" charset="-122"/>
                  </a:rPr>
                  <a:t> </a:t>
                </a:r>
                <a:r>
                  <a:rPr lang="zh-CN" altLang="en-US" sz="2400" b="1" dirty="0" smtClean="0">
                    <a:latin typeface="仿宋" panose="02010609060101010101" pitchFamily="49" charset="-122"/>
                    <a:ea typeface="仿宋" panose="02010609060101010101" pitchFamily="49" charset="-122"/>
                  </a:rPr>
                  <a:t>相比</a:t>
                </a:r>
                <a:r>
                  <a:rPr lang="zh-CN" altLang="en-US" sz="2400" b="1" dirty="0">
                    <a:latin typeface="仿宋" panose="02010609060101010101" pitchFamily="49" charset="-122"/>
                    <a:ea typeface="仿宋" panose="02010609060101010101" pitchFamily="49" charset="-122"/>
                  </a:rPr>
                  <a:t>可忽略时，舍伍德算法可获得很好的平均性能。</a:t>
                </a:r>
              </a:p>
            </p:txBody>
          </p:sp>
        </mc:Choice>
        <mc:Fallback>
          <p:sp>
            <p:nvSpPr>
              <p:cNvPr id="78853" name="Text Box 5">
                <a:extLst>
                  <a:ext uri="{FF2B5EF4-FFF2-40B4-BE49-F238E27FC236}">
                    <a16:creationId xmlns:a16="http://schemas.microsoft.com/office/drawing/2014/main" id="{986D6E63-E935-45FF-B619-8D736BFE1B80}"/>
                  </a:ext>
                </a:extLst>
              </p:cNvPr>
              <p:cNvSpPr txBox="1">
                <a:spLocks noRot="1" noChangeAspect="1" noMove="1" noResize="1" noEditPoints="1" noAdjustHandles="1" noChangeArrowheads="1" noChangeShapeType="1" noTextEdit="1"/>
              </p:cNvSpPr>
              <p:nvPr/>
            </p:nvSpPr>
            <p:spPr bwMode="auto">
              <a:xfrm>
                <a:off x="599412" y="3349576"/>
                <a:ext cx="10993176" cy="2710294"/>
              </a:xfrm>
              <a:prstGeom prst="rect">
                <a:avLst/>
              </a:prstGeom>
              <a:blipFill>
                <a:blip r:embed="rId4"/>
                <a:stretch>
                  <a:fillRect l="-831" t="-2697" b="-292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854" name="Object 6">
                <a:extLst>
                  <a:ext uri="{FF2B5EF4-FFF2-40B4-BE49-F238E27FC236}">
                    <a16:creationId xmlns:a16="http://schemas.microsoft.com/office/drawing/2014/main" id="{F854281A-6A22-4869-98E3-0FFFCBF7F580}"/>
                  </a:ext>
                </a:extLst>
              </p:cNvPr>
              <p:cNvSpPr txBox="1"/>
              <p:nvPr/>
            </p:nvSpPr>
            <p:spPr bwMode="auto">
              <a:xfrm>
                <a:off x="5247493" y="3247231"/>
                <a:ext cx="2337530" cy="363538"/>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𝑡</m:t>
                          </m:r>
                        </m:e>
                        <m:sub>
                          <m:r>
                            <a:rPr lang="zh-CN" altLang="en-US" sz="2400" i="1">
                              <a:solidFill>
                                <a:srgbClr val="000000"/>
                              </a:solidFill>
                              <a:latin typeface="Cambria Math" panose="02040503050406030204" pitchFamily="18" charset="0"/>
                            </a:rPr>
                            <m:t>𝐴</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𝑥</m:t>
                      </m:r>
                      <m:r>
                        <a:rPr lang="zh-CN" altLang="en-US" sz="2400" i="1">
                          <a:solidFill>
                            <a:srgbClr val="000000"/>
                          </a:solidFill>
                          <a:latin typeface="Cambria Math" panose="02040503050406030204" pitchFamily="18" charset="0"/>
                        </a:rPr>
                        <m:t>)&gt;&gt;</m:t>
                      </m:r>
                      <m:sSub>
                        <m:sSubPr>
                          <m:ctrlPr>
                            <a:rPr lang="zh-CN" altLang="en-US" sz="2400" i="1">
                              <a:solidFill>
                                <a:srgbClr val="000000"/>
                              </a:solidFill>
                              <a:latin typeface="Cambria Math" panose="02040503050406030204" pitchFamily="18" charset="0"/>
                            </a:rPr>
                          </m:ctrlPr>
                        </m:sSubPr>
                        <m:e>
                          <m:bar>
                            <m:barPr>
                              <m:pos m:val="top"/>
                              <m:ctrlPr>
                                <a:rPr lang="zh-CN" altLang="en-US" sz="2400" i="1">
                                  <a:solidFill>
                                    <a:srgbClr val="000000"/>
                                  </a:solidFill>
                                  <a:latin typeface="Cambria Math" panose="02040503050406030204" pitchFamily="18" charset="0"/>
                                </a:rPr>
                              </m:ctrlPr>
                            </m:barPr>
                            <m:e>
                              <m:r>
                                <a:rPr lang="zh-CN" altLang="en-US" sz="2400" i="1">
                                  <a:solidFill>
                                    <a:srgbClr val="000000"/>
                                  </a:solidFill>
                                  <a:latin typeface="Cambria Math" panose="02040503050406030204" pitchFamily="18" charset="0"/>
                                </a:rPr>
                                <m:t>𝑡</m:t>
                              </m:r>
                            </m:e>
                          </m:bar>
                        </m:e>
                        <m:sub>
                          <m:r>
                            <a:rPr lang="zh-CN" altLang="en-US" sz="2400" i="1">
                              <a:solidFill>
                                <a:srgbClr val="000000"/>
                              </a:solidFill>
                              <a:latin typeface="Cambria Math" panose="02040503050406030204" pitchFamily="18" charset="0"/>
                            </a:rPr>
                            <m:t>𝐴</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m:t>
                      </m:r>
                    </m:oMath>
                  </m:oMathPara>
                </a14:m>
                <a:endParaRPr lang="zh-CN" altLang="en-US" sz="2400" dirty="0"/>
              </a:p>
            </p:txBody>
          </p:sp>
        </mc:Choice>
        <mc:Fallback xmlns="">
          <p:sp>
            <p:nvSpPr>
              <p:cNvPr id="78854" name="Object 6">
                <a:extLst>
                  <a:ext uri="{FF2B5EF4-FFF2-40B4-BE49-F238E27FC236}">
                    <a16:creationId xmlns:a16="http://schemas.microsoft.com/office/drawing/2014/main" id="{F854281A-6A22-4869-98E3-0FFFCBF7F580}"/>
                  </a:ext>
                </a:extLst>
              </p:cNvPr>
              <p:cNvSpPr txBox="1">
                <a:spLocks noRot="1" noChangeAspect="1" noMove="1" noResize="1" noEditPoints="1" noAdjustHandles="1" noChangeArrowheads="1" noChangeShapeType="1" noTextEdit="1"/>
              </p:cNvSpPr>
              <p:nvPr/>
            </p:nvSpPr>
            <p:spPr bwMode="auto">
              <a:xfrm>
                <a:off x="5247493" y="3247231"/>
                <a:ext cx="2337530" cy="363538"/>
              </a:xfrm>
              <a:prstGeom prst="rect">
                <a:avLst/>
              </a:prstGeom>
              <a:blipFill>
                <a:blip r:embed="rId5"/>
                <a:stretch>
                  <a:fillRect l="-261" b="-55932"/>
                </a:stretch>
              </a:blipFill>
            </p:spPr>
            <p:txBody>
              <a:bodyPr/>
              <a:lstStyle/>
              <a:p>
                <a:r>
                  <a:rPr lang="zh-CN" altLang="en-US">
                    <a:noFill/>
                  </a:rPr>
                  <a:t> </a:t>
                </a:r>
              </a:p>
            </p:txBody>
          </p:sp>
        </mc:Fallback>
      </mc:AlternateContent>
      <p:graphicFrame>
        <p:nvGraphicFramePr>
          <p:cNvPr id="78855" name="Object 7">
            <a:extLst>
              <a:ext uri="{FF2B5EF4-FFF2-40B4-BE49-F238E27FC236}">
                <a16:creationId xmlns:a16="http://schemas.microsoft.com/office/drawing/2014/main" id="{4991C5DF-FEB7-4D7D-ADE4-49670E0FCF59}"/>
              </a:ext>
            </a:extLst>
          </p:cNvPr>
          <p:cNvGraphicFramePr>
            <a:graphicFrameLocks noChangeAspect="1"/>
          </p:cNvGraphicFramePr>
          <p:nvPr>
            <p:extLst>
              <p:ext uri="{D42A27DB-BD31-4B8C-83A1-F6EECF244321}">
                <p14:modId xmlns:p14="http://schemas.microsoft.com/office/powerpoint/2010/main" val="757329369"/>
              </p:ext>
            </p:extLst>
          </p:nvPr>
        </p:nvGraphicFramePr>
        <p:xfrm>
          <a:off x="4641850" y="4440238"/>
          <a:ext cx="2592388" cy="495300"/>
        </p:xfrm>
        <a:graphic>
          <a:graphicData uri="http://schemas.openxmlformats.org/presentationml/2006/ole">
            <mc:AlternateContent xmlns:mc="http://schemas.openxmlformats.org/markup-compatibility/2006">
              <mc:Choice xmlns:v="urn:schemas-microsoft-com:vml" Requires="v">
                <p:oleObj spid="_x0000_s3095" name="公式" r:id="rId6" imgW="1244600" imgH="241300" progId="Equation.3">
                  <p:embed/>
                </p:oleObj>
              </mc:Choice>
              <mc:Fallback>
                <p:oleObj name="公式" r:id="rId6" imgW="1244600" imgH="241300" progId="Equation.3">
                  <p:embed/>
                  <p:pic>
                    <p:nvPicPr>
                      <p:cNvPr id="78855" name="Object 7">
                        <a:extLst>
                          <a:ext uri="{FF2B5EF4-FFF2-40B4-BE49-F238E27FC236}">
                            <a16:creationId xmlns:a16="http://schemas.microsoft.com/office/drawing/2014/main" id="{4991C5DF-FEB7-4D7D-ADE4-49670E0FCF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1850" y="4440238"/>
                        <a:ext cx="2592388"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3">
            <a:extLst>
              <a:ext uri="{FF2B5EF4-FFF2-40B4-BE49-F238E27FC236}">
                <a16:creationId xmlns:a16="http://schemas.microsoft.com/office/drawing/2014/main" id="{F1805F40-AC16-4000-ACDC-9B9C23C6521B}"/>
              </a:ext>
            </a:extLst>
          </p:cNvPr>
          <p:cNvSpPr>
            <a:spLocks noChangeArrowheads="1"/>
          </p:cNvSpPr>
          <p:nvPr/>
        </p:nvSpPr>
        <p:spPr bwMode="auto">
          <a:xfrm>
            <a:off x="2540" y="630195"/>
            <a:ext cx="12189460" cy="80370"/>
          </a:xfrm>
          <a:prstGeom prst="rect">
            <a:avLst/>
          </a:prstGeom>
          <a:solidFill>
            <a:srgbClr val="0070C0"/>
          </a:solidFill>
          <a:ln w="3175">
            <a:solidFill>
              <a:schemeClr val="bg1"/>
            </a:solidFill>
            <a:miter lim="800000"/>
          </a:ln>
        </p:spPr>
        <p:txBody>
          <a:bodyPr anchor="ctr"/>
          <a:lstStyle/>
          <a:p>
            <a:pPr algn="ctr">
              <a:buClr>
                <a:srgbClr val="000000"/>
              </a:buClr>
              <a:buSzPct val="100000"/>
            </a:pPr>
            <a:endParaRPr lang="en-US" altLang="zh-CN" sz="3600" b="1" dirty="0">
              <a:solidFill>
                <a:schemeClr val="bg1"/>
              </a:solidFill>
              <a:latin typeface="+mn-lt"/>
              <a:ea typeface="黑体" panose="02010609060101010101" pitchFamily="2" charset="-122"/>
              <a:sym typeface="Webdings" panose="05030102010509060703" pitchFamily="18" charset="2"/>
            </a:endParaRPr>
          </a:p>
        </p:txBody>
      </p:sp>
      <p:sp>
        <p:nvSpPr>
          <p:cNvPr id="10" name="矩形 9">
            <a:extLst>
              <a:ext uri="{FF2B5EF4-FFF2-40B4-BE49-F238E27FC236}">
                <a16:creationId xmlns:a16="http://schemas.microsoft.com/office/drawing/2014/main" id="{B77672C4-B2B1-4DFD-9A0E-D2A0B664B7CB}"/>
              </a:ext>
            </a:extLst>
          </p:cNvPr>
          <p:cNvSpPr/>
          <p:nvPr/>
        </p:nvSpPr>
        <p:spPr>
          <a:xfrm>
            <a:off x="164014" y="89332"/>
            <a:ext cx="8280920" cy="505972"/>
          </a:xfrm>
          <a:prstGeom prst="rect">
            <a:avLst/>
          </a:prstGeom>
        </p:spPr>
        <p:txBody>
          <a:bodyPr wrap="square">
            <a:spAutoFit/>
          </a:bodyPr>
          <a:lstStyle/>
          <a:p>
            <a:pPr algn="just" eaLnBrk="0" hangingPunct="0">
              <a:lnSpc>
                <a:spcPct val="120000"/>
              </a:lnSpc>
              <a:spcBef>
                <a:spcPts val="1000"/>
              </a:spcBef>
              <a:buClr>
                <a:srgbClr val="C00000"/>
              </a:buClr>
            </a:pPr>
            <a:r>
              <a:rPr lang="en-US" altLang="zh-CN"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1.3 </a:t>
            </a:r>
            <a:r>
              <a:rPr lang="zh-CN" altLang="en-US"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  </a:t>
            </a:r>
            <a:r>
              <a:rPr lang="zh-CN" altLang="en-US" sz="2400" b="1" dirty="0">
                <a:solidFill>
                  <a:schemeClr val="accent1"/>
                </a:solidFill>
                <a:effectLst>
                  <a:outerShdw blurRad="38100" dist="25400" dir="5400000" algn="ctr" rotWithShape="0">
                    <a:srgbClr val="6E747A">
                      <a:alpha val="43000"/>
                    </a:srgbClr>
                  </a:outerShdw>
                </a:effectLst>
                <a:ea typeface="黑体" panose="02010609060101010101" pitchFamily="2" charset="-122"/>
                <a:cs typeface="Times New Roman" panose="02020603050405020304" pitchFamily="18" charset="0"/>
              </a:rPr>
              <a:t>舍伍德（</a:t>
            </a:r>
            <a:r>
              <a:rPr lang="en-US" altLang="zh-CN" sz="2400" b="1" dirty="0">
                <a:solidFill>
                  <a:schemeClr val="accent1"/>
                </a:solidFill>
                <a:effectLst>
                  <a:outerShdw blurRad="38100" dist="25400" dir="5400000" algn="ctr" rotWithShape="0">
                    <a:srgbClr val="6E747A">
                      <a:alpha val="43000"/>
                    </a:srgbClr>
                  </a:outerShdw>
                </a:effectLst>
                <a:ea typeface="黑体" panose="02010609060101010101" pitchFamily="2" charset="-122"/>
                <a:cs typeface="Times New Roman" panose="02020603050405020304" pitchFamily="18" charset="0"/>
              </a:rPr>
              <a:t>Sherwood</a:t>
            </a:r>
            <a:r>
              <a:rPr lang="zh-CN" altLang="en-US" sz="2400" b="1" dirty="0">
                <a:solidFill>
                  <a:schemeClr val="accent1"/>
                </a:solidFill>
                <a:effectLst>
                  <a:outerShdw blurRad="38100" dist="25400" dir="5400000" algn="ctr" rotWithShape="0">
                    <a:srgbClr val="6E747A">
                      <a:alpha val="43000"/>
                    </a:srgbClr>
                  </a:outerShdw>
                </a:effectLst>
                <a:ea typeface="黑体" panose="02010609060101010101" pitchFamily="2" charset="-122"/>
                <a:cs typeface="Times New Roman" panose="02020603050405020304" pitchFamily="18" charset="0"/>
              </a:rPr>
              <a:t>）算法 </a:t>
            </a:r>
            <a:endParaRPr lang="zh-CN" altLang="en-US"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D16D4B7-00FC-4C5D-805F-F32FEA9D284F}"/>
              </a:ext>
            </a:extLst>
          </p:cNvPr>
          <p:cNvSpPr/>
          <p:nvPr/>
        </p:nvSpPr>
        <p:spPr>
          <a:xfrm>
            <a:off x="164014" y="89332"/>
            <a:ext cx="8280920" cy="505972"/>
          </a:xfrm>
          <a:prstGeom prst="rect">
            <a:avLst/>
          </a:prstGeom>
        </p:spPr>
        <p:txBody>
          <a:bodyPr wrap="square">
            <a:spAutoFit/>
          </a:bodyPr>
          <a:lstStyle/>
          <a:p>
            <a:pPr algn="just" eaLnBrk="0" hangingPunct="0">
              <a:lnSpc>
                <a:spcPct val="120000"/>
              </a:lnSpc>
              <a:spcBef>
                <a:spcPts val="1000"/>
              </a:spcBef>
              <a:buClr>
                <a:srgbClr val="C00000"/>
              </a:buClr>
            </a:pPr>
            <a:r>
              <a:rPr lang="en-US" altLang="zh-CN"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1.3  </a:t>
            </a:r>
            <a:r>
              <a:rPr lang="zh-CN" altLang="en-US"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  </a:t>
            </a:r>
            <a:r>
              <a:rPr lang="zh-CN" altLang="en-US" sz="2400" b="1" dirty="0">
                <a:solidFill>
                  <a:schemeClr val="accent1"/>
                </a:solidFill>
                <a:effectLst>
                  <a:outerShdw blurRad="38100" dist="25400" dir="5400000" algn="ctr" rotWithShape="0">
                    <a:srgbClr val="6E747A">
                      <a:alpha val="43000"/>
                    </a:srgbClr>
                  </a:outerShdw>
                </a:effectLst>
                <a:ea typeface="黑体" panose="02010609060101010101" pitchFamily="2" charset="-122"/>
                <a:cs typeface="Times New Roman" panose="02020603050405020304" pitchFamily="18" charset="0"/>
              </a:rPr>
              <a:t>随机算法的分类</a:t>
            </a:r>
            <a:endParaRPr lang="zh-CN" altLang="en-US"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endParaRPr>
          </a:p>
        </p:txBody>
      </p:sp>
      <p:sp>
        <p:nvSpPr>
          <p:cNvPr id="5" name="Rectangle 3">
            <a:extLst>
              <a:ext uri="{FF2B5EF4-FFF2-40B4-BE49-F238E27FC236}">
                <a16:creationId xmlns:a16="http://schemas.microsoft.com/office/drawing/2014/main" id="{4387CF88-F69C-4227-B80D-3D35CF88A9DB}"/>
              </a:ext>
            </a:extLst>
          </p:cNvPr>
          <p:cNvSpPr>
            <a:spLocks noChangeArrowheads="1"/>
          </p:cNvSpPr>
          <p:nvPr/>
        </p:nvSpPr>
        <p:spPr bwMode="auto">
          <a:xfrm>
            <a:off x="2540" y="630195"/>
            <a:ext cx="12189460" cy="80370"/>
          </a:xfrm>
          <a:prstGeom prst="rect">
            <a:avLst/>
          </a:prstGeom>
          <a:solidFill>
            <a:srgbClr val="0070C0"/>
          </a:solidFill>
          <a:ln w="3175">
            <a:solidFill>
              <a:schemeClr val="bg1"/>
            </a:solidFill>
            <a:miter lim="800000"/>
          </a:ln>
        </p:spPr>
        <p:txBody>
          <a:bodyPr anchor="ctr"/>
          <a:lstStyle/>
          <a:p>
            <a:pPr algn="ctr">
              <a:buClr>
                <a:srgbClr val="000000"/>
              </a:buClr>
              <a:buSzPct val="100000"/>
            </a:pPr>
            <a:endParaRPr lang="en-US" altLang="zh-CN" sz="3600" b="1" dirty="0">
              <a:solidFill>
                <a:schemeClr val="bg1"/>
              </a:solidFill>
              <a:latin typeface="+mn-lt"/>
              <a:ea typeface="黑体" panose="02010609060101010101" pitchFamily="2" charset="-122"/>
              <a:sym typeface="Webdings" panose="05030102010509060703" pitchFamily="18" charset="2"/>
            </a:endParaRPr>
          </a:p>
        </p:txBody>
      </p:sp>
      <p:sp>
        <p:nvSpPr>
          <p:cNvPr id="6" name="Text Box 3">
            <a:extLst>
              <a:ext uri="{FF2B5EF4-FFF2-40B4-BE49-F238E27FC236}">
                <a16:creationId xmlns:a16="http://schemas.microsoft.com/office/drawing/2014/main" id="{CEACC534-1618-4112-97C4-A857DCAD03F3}"/>
              </a:ext>
            </a:extLst>
          </p:cNvPr>
          <p:cNvSpPr txBox="1">
            <a:spLocks noChangeArrowheads="1"/>
          </p:cNvSpPr>
          <p:nvPr/>
        </p:nvSpPr>
        <p:spPr bwMode="auto">
          <a:xfrm>
            <a:off x="481273" y="881154"/>
            <a:ext cx="11068648" cy="5459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3200" dirty="0"/>
              <a:t>例：中华人民共和国成立的时间？</a:t>
            </a:r>
          </a:p>
          <a:p>
            <a:pPr>
              <a:spcBef>
                <a:spcPct val="20000"/>
              </a:spcBef>
              <a:buFontTx/>
              <a:buChar char="•"/>
            </a:pPr>
            <a:r>
              <a:rPr lang="zh-CN" altLang="en-US" sz="2800" dirty="0">
                <a:solidFill>
                  <a:srgbClr val="FF0000"/>
                </a:solidFill>
              </a:rPr>
              <a:t>数值概率算法</a:t>
            </a:r>
            <a:r>
              <a:rPr lang="zh-CN" altLang="en-US" sz="2800" dirty="0"/>
              <a:t>：</a:t>
            </a:r>
          </a:p>
          <a:p>
            <a:pPr>
              <a:spcBef>
                <a:spcPct val="20000"/>
              </a:spcBef>
            </a:pPr>
            <a:r>
              <a:rPr lang="zh-CN" altLang="en-US" sz="3200" dirty="0"/>
              <a:t>    </a:t>
            </a:r>
            <a:r>
              <a:rPr lang="zh-CN" altLang="en-US" sz="2400" dirty="0"/>
              <a:t>连续调用</a:t>
            </a:r>
            <a:r>
              <a:rPr lang="en-US" altLang="zh-CN" sz="2400" dirty="0"/>
              <a:t>5</a:t>
            </a:r>
            <a:r>
              <a:rPr lang="zh-CN" altLang="en-US" sz="2400" dirty="0"/>
              <a:t>次，得到的解：</a:t>
            </a:r>
            <a:r>
              <a:rPr lang="en-US" altLang="zh-CN" sz="2400" dirty="0"/>
              <a:t>{1948</a:t>
            </a:r>
            <a:r>
              <a:rPr lang="en-US" altLang="zh-CN" sz="2400" u="sng" dirty="0"/>
              <a:t>+</a:t>
            </a:r>
            <a:r>
              <a:rPr lang="en-US" altLang="zh-CN" sz="2400" dirty="0"/>
              <a:t>1</a:t>
            </a:r>
            <a:r>
              <a:rPr lang="zh-CN" altLang="en-US" sz="2400" dirty="0"/>
              <a:t>， </a:t>
            </a:r>
            <a:r>
              <a:rPr lang="en-US" altLang="zh-CN" sz="2400" dirty="0"/>
              <a:t>1949</a:t>
            </a:r>
            <a:r>
              <a:rPr lang="en-US" altLang="zh-CN" sz="2400" u="sng" dirty="0"/>
              <a:t>+</a:t>
            </a:r>
            <a:r>
              <a:rPr lang="en-US" altLang="zh-CN" sz="2400" dirty="0"/>
              <a:t>1</a:t>
            </a:r>
            <a:r>
              <a:rPr lang="zh-CN" altLang="en-US" sz="2400" dirty="0"/>
              <a:t>， </a:t>
            </a:r>
            <a:r>
              <a:rPr lang="en-US" altLang="zh-CN" sz="2400" dirty="0"/>
              <a:t>1949</a:t>
            </a:r>
            <a:r>
              <a:rPr lang="en-US" altLang="zh-CN" sz="2400" u="sng" dirty="0"/>
              <a:t>+</a:t>
            </a:r>
            <a:r>
              <a:rPr lang="en-US" altLang="zh-CN" sz="2400" dirty="0"/>
              <a:t>1</a:t>
            </a:r>
            <a:r>
              <a:rPr lang="zh-CN" altLang="en-US" sz="2400" dirty="0"/>
              <a:t>， </a:t>
            </a:r>
            <a:r>
              <a:rPr lang="en-US" altLang="zh-CN" sz="2400" dirty="0"/>
              <a:t>1951</a:t>
            </a:r>
            <a:r>
              <a:rPr lang="en-US" altLang="zh-CN" sz="2400" u="sng" dirty="0"/>
              <a:t>+</a:t>
            </a:r>
            <a:r>
              <a:rPr lang="en-US" altLang="zh-CN" sz="2400" dirty="0"/>
              <a:t>1</a:t>
            </a:r>
            <a:r>
              <a:rPr lang="zh-CN" altLang="en-US" sz="2400" dirty="0"/>
              <a:t>， </a:t>
            </a:r>
            <a:r>
              <a:rPr lang="en-US" altLang="zh-CN" sz="2400" dirty="0"/>
              <a:t>1949</a:t>
            </a:r>
            <a:r>
              <a:rPr lang="en-US" altLang="zh-CN" sz="2400" u="sng" dirty="0"/>
              <a:t>+ </a:t>
            </a:r>
            <a:r>
              <a:rPr lang="en-US" altLang="zh-CN" sz="2400" dirty="0"/>
              <a:t>1}</a:t>
            </a:r>
            <a:r>
              <a:rPr lang="zh-CN" altLang="en-US" sz="2400" dirty="0"/>
              <a:t>，解落入置信区间的概率是</a:t>
            </a:r>
            <a:r>
              <a:rPr lang="en-US" altLang="zh-CN" sz="2400" dirty="0"/>
              <a:t>60%</a:t>
            </a:r>
            <a:endParaRPr lang="en-US" altLang="zh-CN" sz="2400" u="sng" dirty="0"/>
          </a:p>
          <a:p>
            <a:pPr>
              <a:spcBef>
                <a:spcPct val="20000"/>
              </a:spcBef>
              <a:buFontTx/>
              <a:buChar char="•"/>
            </a:pPr>
            <a:r>
              <a:rPr lang="zh-CN" altLang="en-US" sz="2800" dirty="0">
                <a:solidFill>
                  <a:srgbClr val="FF0000"/>
                </a:solidFill>
              </a:rPr>
              <a:t>舍伍德算法</a:t>
            </a:r>
            <a:r>
              <a:rPr lang="zh-CN" altLang="en-US" sz="2800" dirty="0"/>
              <a:t>：</a:t>
            </a:r>
          </a:p>
          <a:p>
            <a:pPr>
              <a:spcBef>
                <a:spcPct val="20000"/>
              </a:spcBef>
            </a:pPr>
            <a:r>
              <a:rPr lang="zh-CN" altLang="en-US" sz="3200" dirty="0"/>
              <a:t>    </a:t>
            </a:r>
            <a:r>
              <a:rPr lang="zh-CN" altLang="en-US" sz="2400" dirty="0"/>
              <a:t>连续调用</a:t>
            </a:r>
            <a:r>
              <a:rPr lang="en-US" altLang="zh-CN" sz="2400" dirty="0"/>
              <a:t>5</a:t>
            </a:r>
            <a:r>
              <a:rPr lang="zh-CN" altLang="en-US" sz="2400" dirty="0"/>
              <a:t>次，得到的解： </a:t>
            </a:r>
            <a:r>
              <a:rPr lang="en-US" altLang="zh-CN" sz="2400" dirty="0"/>
              <a:t>{1949</a:t>
            </a:r>
            <a:r>
              <a:rPr lang="zh-CN" altLang="en-US" sz="2400" dirty="0"/>
              <a:t>，</a:t>
            </a:r>
            <a:r>
              <a:rPr lang="en-US" altLang="zh-CN" sz="2400" dirty="0"/>
              <a:t>1949</a:t>
            </a:r>
            <a:r>
              <a:rPr lang="zh-CN" altLang="en-US" sz="2400" dirty="0"/>
              <a:t>， </a:t>
            </a:r>
            <a:r>
              <a:rPr lang="en-US" altLang="zh-CN" sz="2400" dirty="0"/>
              <a:t>1949</a:t>
            </a:r>
            <a:r>
              <a:rPr lang="zh-CN" altLang="en-US" sz="2400" dirty="0"/>
              <a:t>， </a:t>
            </a:r>
            <a:r>
              <a:rPr lang="en-US" altLang="zh-CN" sz="2400" dirty="0"/>
              <a:t>1949</a:t>
            </a:r>
            <a:r>
              <a:rPr lang="zh-CN" altLang="en-US" sz="2400" dirty="0"/>
              <a:t>， </a:t>
            </a:r>
            <a:r>
              <a:rPr lang="en-US" altLang="zh-CN" sz="2400" dirty="0"/>
              <a:t>1949}</a:t>
            </a:r>
            <a:r>
              <a:rPr lang="zh-CN" altLang="en-US" sz="2400" dirty="0"/>
              <a:t>，正确率</a:t>
            </a:r>
            <a:r>
              <a:rPr lang="en-US" altLang="zh-CN" sz="2400" dirty="0"/>
              <a:t>100%</a:t>
            </a:r>
          </a:p>
          <a:p>
            <a:pPr>
              <a:spcBef>
                <a:spcPct val="20000"/>
              </a:spcBef>
              <a:buFontTx/>
              <a:buChar char="•"/>
            </a:pPr>
            <a:r>
              <a:rPr lang="zh-CN" altLang="en-US" sz="2800" dirty="0">
                <a:solidFill>
                  <a:srgbClr val="FF0000"/>
                </a:solidFill>
              </a:rPr>
              <a:t>拉斯维加斯算法</a:t>
            </a:r>
            <a:r>
              <a:rPr lang="zh-CN" altLang="en-US" sz="2800" dirty="0"/>
              <a:t>：</a:t>
            </a:r>
          </a:p>
          <a:p>
            <a:pPr>
              <a:spcBef>
                <a:spcPct val="20000"/>
              </a:spcBef>
            </a:pPr>
            <a:r>
              <a:rPr lang="zh-CN" altLang="en-US" sz="2400" dirty="0"/>
              <a:t>   连续调用</a:t>
            </a:r>
            <a:r>
              <a:rPr lang="en-US" altLang="zh-CN" sz="2400" dirty="0"/>
              <a:t>5</a:t>
            </a:r>
            <a:r>
              <a:rPr lang="zh-CN" altLang="en-US" sz="2400" dirty="0"/>
              <a:t>次，得到的解：</a:t>
            </a:r>
            <a:r>
              <a:rPr lang="en-US" altLang="zh-CN" sz="2400" dirty="0"/>
              <a:t>{1949</a:t>
            </a:r>
            <a:r>
              <a:rPr lang="zh-CN" altLang="en-US" sz="2400" dirty="0"/>
              <a:t>， </a:t>
            </a:r>
            <a:r>
              <a:rPr lang="en-US" altLang="zh-CN" sz="2400" dirty="0"/>
              <a:t>1949</a:t>
            </a:r>
            <a:r>
              <a:rPr lang="zh-CN" altLang="en-US" sz="2400" dirty="0"/>
              <a:t>， </a:t>
            </a:r>
            <a:r>
              <a:rPr lang="en-US" altLang="zh-CN" sz="2400" dirty="0"/>
              <a:t>1949</a:t>
            </a:r>
            <a:r>
              <a:rPr lang="zh-CN" altLang="en-US" sz="2400" dirty="0"/>
              <a:t>， </a:t>
            </a:r>
            <a:r>
              <a:rPr lang="en-US" altLang="zh-CN" sz="2400" dirty="0"/>
              <a:t>1949</a:t>
            </a:r>
            <a:r>
              <a:rPr lang="zh-CN" altLang="en-US" sz="2400" dirty="0"/>
              <a:t>， </a:t>
            </a:r>
            <a:r>
              <a:rPr lang="en-US" altLang="zh-CN" sz="2400" dirty="0"/>
              <a:t>failure}</a:t>
            </a:r>
            <a:r>
              <a:rPr lang="zh-CN" altLang="en-US" sz="2400" dirty="0"/>
              <a:t>，没有解的概率是</a:t>
            </a:r>
            <a:r>
              <a:rPr lang="en-US" altLang="zh-CN" sz="2400" dirty="0"/>
              <a:t>20%</a:t>
            </a:r>
          </a:p>
          <a:p>
            <a:pPr>
              <a:spcBef>
                <a:spcPct val="20000"/>
              </a:spcBef>
              <a:buFontTx/>
              <a:buChar char="•"/>
            </a:pPr>
            <a:r>
              <a:rPr lang="zh-CN" altLang="en-US" sz="2800" dirty="0">
                <a:solidFill>
                  <a:srgbClr val="FF0000"/>
                </a:solidFill>
              </a:rPr>
              <a:t>蒙特卡罗算法：</a:t>
            </a:r>
          </a:p>
          <a:p>
            <a:pPr>
              <a:spcBef>
                <a:spcPct val="20000"/>
              </a:spcBef>
            </a:pPr>
            <a:r>
              <a:rPr lang="zh-CN" altLang="en-US" sz="2400" dirty="0"/>
              <a:t>    </a:t>
            </a:r>
            <a:r>
              <a:rPr lang="en-US" altLang="zh-CN" sz="2400" dirty="0"/>
              <a:t>{1949</a:t>
            </a:r>
            <a:r>
              <a:rPr lang="zh-CN" altLang="en-US" sz="2400" dirty="0"/>
              <a:t>， </a:t>
            </a:r>
            <a:r>
              <a:rPr lang="en-US" altLang="zh-CN" sz="2400" dirty="0"/>
              <a:t>2000</a:t>
            </a:r>
            <a:r>
              <a:rPr lang="zh-CN" altLang="en-US" sz="2400" dirty="0"/>
              <a:t>， </a:t>
            </a:r>
            <a:r>
              <a:rPr lang="en-US" altLang="zh-CN" sz="2400" dirty="0"/>
              <a:t>1949</a:t>
            </a:r>
            <a:r>
              <a:rPr lang="zh-CN" altLang="en-US" sz="2400" dirty="0"/>
              <a:t>， </a:t>
            </a:r>
            <a:r>
              <a:rPr lang="en-US" altLang="zh-CN" sz="2400" dirty="0"/>
              <a:t>1949</a:t>
            </a:r>
            <a:r>
              <a:rPr lang="zh-CN" altLang="en-US" sz="2400" dirty="0"/>
              <a:t>， </a:t>
            </a:r>
            <a:r>
              <a:rPr lang="en-US" altLang="zh-CN" sz="2400" dirty="0"/>
              <a:t>1949}</a:t>
            </a:r>
            <a:r>
              <a:rPr lang="zh-CN" altLang="en-US" sz="2400" dirty="0"/>
              <a:t>，解的正确率是</a:t>
            </a:r>
            <a:r>
              <a:rPr lang="en-US" altLang="zh-CN" sz="2400" dirty="0"/>
              <a:t>80%</a:t>
            </a:r>
          </a:p>
        </p:txBody>
      </p:sp>
    </p:spTree>
    <p:extLst>
      <p:ext uri="{BB962C8B-B14F-4D97-AF65-F5344CB8AC3E}">
        <p14:creationId xmlns:p14="http://schemas.microsoft.com/office/powerpoint/2010/main" val="931979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FA89D00A-4968-4F08-8C96-A47A9A04A480}"/>
              </a:ext>
            </a:extLst>
          </p:cNvPr>
          <p:cNvSpPr>
            <a:spLocks noChangeArrowheads="1"/>
          </p:cNvSpPr>
          <p:nvPr/>
        </p:nvSpPr>
        <p:spPr bwMode="auto">
          <a:xfrm>
            <a:off x="2540" y="630195"/>
            <a:ext cx="12189460" cy="80370"/>
          </a:xfrm>
          <a:prstGeom prst="rect">
            <a:avLst/>
          </a:prstGeom>
          <a:solidFill>
            <a:srgbClr val="0070C0"/>
          </a:solidFill>
          <a:ln w="3175">
            <a:solidFill>
              <a:schemeClr val="bg1"/>
            </a:solidFill>
            <a:miter lim="800000"/>
          </a:ln>
        </p:spPr>
        <p:txBody>
          <a:bodyPr anchor="ctr"/>
          <a:lstStyle/>
          <a:p>
            <a:pPr algn="ctr">
              <a:buClr>
                <a:srgbClr val="000000"/>
              </a:buClr>
              <a:buSzPct val="100000"/>
            </a:pPr>
            <a:endParaRPr lang="en-US" altLang="zh-CN" sz="3600" b="1" dirty="0">
              <a:solidFill>
                <a:schemeClr val="bg1"/>
              </a:solidFill>
              <a:latin typeface="+mn-lt"/>
              <a:ea typeface="黑体" panose="02010609060101010101" pitchFamily="2" charset="-122"/>
              <a:sym typeface="Webdings" panose="05030102010509060703" pitchFamily="18" charset="2"/>
            </a:endParaRPr>
          </a:p>
        </p:txBody>
      </p:sp>
      <p:sp>
        <p:nvSpPr>
          <p:cNvPr id="7" name="矩形 6">
            <a:extLst>
              <a:ext uri="{FF2B5EF4-FFF2-40B4-BE49-F238E27FC236}">
                <a16:creationId xmlns:a16="http://schemas.microsoft.com/office/drawing/2014/main" id="{1FF77428-C77C-4563-8DF9-9627B8E4BCF1}"/>
              </a:ext>
            </a:extLst>
          </p:cNvPr>
          <p:cNvSpPr/>
          <p:nvPr/>
        </p:nvSpPr>
        <p:spPr>
          <a:xfrm>
            <a:off x="164014" y="89332"/>
            <a:ext cx="8280920" cy="505972"/>
          </a:xfrm>
          <a:prstGeom prst="rect">
            <a:avLst/>
          </a:prstGeom>
        </p:spPr>
        <p:txBody>
          <a:bodyPr wrap="square">
            <a:spAutoFit/>
          </a:bodyPr>
          <a:lstStyle/>
          <a:p>
            <a:pPr algn="just" eaLnBrk="0" hangingPunct="0">
              <a:lnSpc>
                <a:spcPct val="120000"/>
              </a:lnSpc>
              <a:spcBef>
                <a:spcPts val="1000"/>
              </a:spcBef>
              <a:buClr>
                <a:srgbClr val="C00000"/>
              </a:buClr>
            </a:pPr>
            <a:r>
              <a:rPr lang="zh-CN" altLang="en-US" sz="2400" b="1" dirty="0">
                <a:solidFill>
                  <a:schemeClr val="accent1"/>
                </a:solidFill>
                <a:effectLst>
                  <a:outerShdw blurRad="38100" dist="25400" dir="5400000" algn="ctr" rotWithShape="0">
                    <a:srgbClr val="6E747A">
                      <a:alpha val="43000"/>
                    </a:srgbClr>
                  </a:outerShdw>
                </a:effectLst>
                <a:ea typeface="黑体" panose="02010609060101010101" pitchFamily="2" charset="-122"/>
                <a:cs typeface="Times New Roman" panose="02020603050405020304" pitchFamily="18" charset="0"/>
              </a:rPr>
              <a:t>总结</a:t>
            </a:r>
            <a:endParaRPr lang="zh-CN" altLang="en-US"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endParaRPr>
          </a:p>
        </p:txBody>
      </p:sp>
      <p:sp>
        <p:nvSpPr>
          <p:cNvPr id="9" name="Rectangle 5">
            <a:extLst>
              <a:ext uri="{FF2B5EF4-FFF2-40B4-BE49-F238E27FC236}">
                <a16:creationId xmlns:a16="http://schemas.microsoft.com/office/drawing/2014/main" id="{DE8A5354-46A8-4A70-9AC1-393A1E85FC7E}"/>
              </a:ext>
            </a:extLst>
          </p:cNvPr>
          <p:cNvSpPr txBox="1">
            <a:spLocks noChangeArrowheads="1"/>
          </p:cNvSpPr>
          <p:nvPr/>
        </p:nvSpPr>
        <p:spPr bwMode="auto">
          <a:xfrm>
            <a:off x="1435608" y="1299506"/>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buFont typeface="Symbol" panose="05050102010706020507" pitchFamily="18" charset="2"/>
              <a:buChar char="·"/>
            </a:pPr>
            <a:r>
              <a:rPr lang="zh-CN" altLang="en-US" sz="2000" b="1" dirty="0">
                <a:ea typeface="仿宋" panose="02010609060101010101" pitchFamily="49" charset="-122"/>
              </a:rPr>
              <a:t>了解随机算法的基本概念、实现形式，以及历史发展</a:t>
            </a:r>
            <a:endParaRPr lang="en-US" altLang="zh-CN" sz="2000" b="1" dirty="0">
              <a:ea typeface="仿宋" panose="02010609060101010101" pitchFamily="49" charset="-122"/>
            </a:endParaRPr>
          </a:p>
          <a:p>
            <a:pPr>
              <a:lnSpc>
                <a:spcPct val="150000"/>
              </a:lnSpc>
              <a:buFont typeface="Symbol" panose="05050102010706020507" pitchFamily="18" charset="2"/>
              <a:buChar char="·"/>
            </a:pPr>
            <a:r>
              <a:rPr lang="zh-CN" altLang="en-US" sz="2000" b="1" dirty="0">
                <a:ea typeface="仿宋" panose="02010609060101010101" pitchFamily="49" charset="-122"/>
              </a:rPr>
              <a:t>了解随机算法在大规模数据分析及现代优化中的应用背景</a:t>
            </a:r>
            <a:endParaRPr lang="en-US" altLang="zh-CN" sz="2000" b="1" dirty="0">
              <a:ea typeface="仿宋" panose="02010609060101010101" pitchFamily="49" charset="-122"/>
            </a:endParaRPr>
          </a:p>
          <a:p>
            <a:pPr>
              <a:lnSpc>
                <a:spcPct val="150000"/>
              </a:lnSpc>
              <a:buFont typeface="Symbol" panose="05050102010706020507" pitchFamily="18" charset="2"/>
              <a:buChar char="·"/>
            </a:pPr>
            <a:r>
              <a:rPr lang="zh-CN" altLang="ru-RU" sz="2000" b="1">
                <a:ea typeface="仿宋" panose="02010609060101010101" pitchFamily="49" charset="-122"/>
              </a:rPr>
              <a:t>掌握</a:t>
            </a:r>
            <a:r>
              <a:rPr lang="zh-CN" altLang="ru-RU" sz="2000" b="1" smtClean="0">
                <a:ea typeface="仿宋" panose="02010609060101010101" pitchFamily="49" charset="-122"/>
              </a:rPr>
              <a:t>数值</a:t>
            </a:r>
            <a:r>
              <a:rPr lang="zh-CN" altLang="en-US" sz="2000" b="1" smtClean="0">
                <a:ea typeface="仿宋" panose="02010609060101010101" pitchFamily="49" charset="-122"/>
              </a:rPr>
              <a:t>概率</a:t>
            </a:r>
            <a:r>
              <a:rPr lang="zh-CN" altLang="ru-RU" sz="2000" b="1" smtClean="0">
                <a:ea typeface="仿宋" panose="02010609060101010101" pitchFamily="49" charset="-122"/>
              </a:rPr>
              <a:t>算法</a:t>
            </a:r>
            <a:r>
              <a:rPr lang="zh-CN" altLang="ru-RU" sz="2000" b="1" dirty="0">
                <a:ea typeface="仿宋" panose="02010609060101010101" pitchFamily="49" charset="-122"/>
              </a:rPr>
              <a:t>的设计思想 </a:t>
            </a:r>
          </a:p>
          <a:p>
            <a:pPr>
              <a:lnSpc>
                <a:spcPct val="150000"/>
              </a:lnSpc>
              <a:buFont typeface="Symbol" panose="05050102010706020507" pitchFamily="18" charset="2"/>
              <a:buChar char="·"/>
            </a:pPr>
            <a:r>
              <a:rPr lang="zh-CN" altLang="ru-RU" sz="2000" b="1" dirty="0">
                <a:ea typeface="仿宋" panose="02010609060101010101" pitchFamily="49" charset="-122"/>
              </a:rPr>
              <a:t>掌握拉斯维加斯算法的设计思想</a:t>
            </a:r>
            <a:endParaRPr lang="zh-CN" altLang="ru-RU" sz="2000" b="1" dirty="0">
              <a:ea typeface="仿宋" panose="02010609060101010101" pitchFamily="49" charset="-122"/>
              <a:sym typeface="Symbol" panose="05050102010706020507" pitchFamily="18" charset="2"/>
            </a:endParaRPr>
          </a:p>
          <a:p>
            <a:pPr>
              <a:lnSpc>
                <a:spcPct val="150000"/>
              </a:lnSpc>
              <a:buFont typeface="Symbol" panose="05050102010706020507" pitchFamily="18" charset="2"/>
              <a:buChar char="·"/>
            </a:pPr>
            <a:r>
              <a:rPr lang="zh-CN" altLang="ru-RU" sz="2000" b="1" dirty="0">
                <a:ea typeface="仿宋" panose="02010609060101010101" pitchFamily="49" charset="-122"/>
              </a:rPr>
              <a:t>掌握蒙特卡罗算法的设计思想</a:t>
            </a:r>
            <a:endParaRPr lang="en-US" altLang="zh-CN" sz="2000" b="1" dirty="0">
              <a:ea typeface="仿宋" panose="02010609060101010101" pitchFamily="49" charset="-122"/>
            </a:endParaRPr>
          </a:p>
          <a:p>
            <a:pPr>
              <a:lnSpc>
                <a:spcPct val="150000"/>
              </a:lnSpc>
              <a:buFont typeface="Symbol" panose="05050102010706020507" pitchFamily="18" charset="2"/>
              <a:buChar char="·"/>
            </a:pPr>
            <a:r>
              <a:rPr lang="zh-CN" altLang="ru-RU" sz="2000" b="1" dirty="0">
                <a:ea typeface="仿宋" panose="02010609060101010101" pitchFamily="49" charset="-122"/>
              </a:rPr>
              <a:t>掌握舍伍德算法的设计思想</a:t>
            </a:r>
            <a:endParaRPr lang="zh-CN" altLang="ru-RU" sz="2000" b="1" dirty="0">
              <a:ea typeface="仿宋" panose="02010609060101010101" pitchFamily="49" charset="-122"/>
              <a:sym typeface="Symbol" panose="05050102010706020507" pitchFamily="18" charset="2"/>
            </a:endParaRPr>
          </a:p>
          <a:p>
            <a:pPr>
              <a:lnSpc>
                <a:spcPct val="80000"/>
              </a:lnSpc>
            </a:pPr>
            <a:endParaRPr lang="ru-RU" altLang="zh-CN" sz="2000" b="1" dirty="0">
              <a:ea typeface="仿宋" panose="02010609060101010101" pitchFamily="49" charset="-122"/>
            </a:endParaRPr>
          </a:p>
        </p:txBody>
      </p:sp>
    </p:spTree>
    <p:extLst>
      <p:ext uri="{BB962C8B-B14F-4D97-AF65-F5344CB8AC3E}">
        <p14:creationId xmlns:p14="http://schemas.microsoft.com/office/powerpoint/2010/main" val="1740928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childTnLst>
                                    <p:set>
                                      <p:cBhvr additive="base">
                                        <p:cTn id="6" dur="1" fill="hold">
                                          <p:stCondLst>
                                            <p:cond delay="0"/>
                                          </p:stCondLst>
                                        </p:cTn>
                                        <p:tgtEl>
                                          <p:spTgt spid="9">
                                            <p:txEl>
                                              <p:pRg st="0" end="0"/>
                                            </p:txEl>
                                          </p:spTgt>
                                        </p:tgtEl>
                                        <p:attrNameLst>
                                          <p:attrName>style.visibility</p:attrName>
                                        </p:attrNameLst>
                                      </p:cBhvr>
                                      <p:to>
                                        <p:strVal val="visible"/>
                                      </p:to>
                                    </p:set>
                                    <p:animEffect transition="in" filter="blinds(horizontal)">
                                      <p:cBhvr additive="base">
                                        <p:cTn id="7" dur="500"/>
                                        <p:tgtEl>
                                          <p:spTgt spid="9">
                                            <p:txEl>
                                              <p:pRg st="0" end="0"/>
                                            </p:txEl>
                                          </p:spTgt>
                                        </p:tgtEl>
                                      </p:cBhvr>
                                    </p:animEffect>
                                  </p:childTnLst>
                                </p:cTn>
                              </p:par>
                              <p:par>
                                <p:cTn id="8" presetID="3" presetClass="entr" presetSubtype="10" fill="hold" nodeType="withEffect">
                                  <p:childTnLst>
                                    <p:set>
                                      <p:cBhvr additive="base">
                                        <p:cTn id="9" dur="1" fill="hold">
                                          <p:stCondLst>
                                            <p:cond delay="0"/>
                                          </p:stCondLst>
                                        </p:cTn>
                                        <p:tgtEl>
                                          <p:spTgt spid="9">
                                            <p:txEl>
                                              <p:pRg st="1" end="1"/>
                                            </p:txEl>
                                          </p:spTgt>
                                        </p:tgtEl>
                                        <p:attrNameLst>
                                          <p:attrName>style.visibility</p:attrName>
                                        </p:attrNameLst>
                                      </p:cBhvr>
                                      <p:to>
                                        <p:strVal val="visible"/>
                                      </p:to>
                                    </p:set>
                                    <p:animEffect transition="in" filter="blinds(horizontal)">
                                      <p:cBhvr additive="base">
                                        <p:cTn id="10" dur="500"/>
                                        <p:tgtEl>
                                          <p:spTgt spid="9">
                                            <p:txEl>
                                              <p:pRg st="1" end="1"/>
                                            </p:txEl>
                                          </p:spTgt>
                                        </p:tgtEl>
                                      </p:cBhvr>
                                    </p:animEffect>
                                  </p:childTnLst>
                                </p:cTn>
                              </p:par>
                              <p:par>
                                <p:cTn id="11" presetID="3" presetClass="entr" presetSubtype="10" fill="hold" nodeType="withEffect">
                                  <p:childTnLst>
                                    <p:set>
                                      <p:cBhvr additive="base">
                                        <p:cTn id="12" dur="1" fill="hold">
                                          <p:stCondLst>
                                            <p:cond delay="0"/>
                                          </p:stCondLst>
                                        </p:cTn>
                                        <p:tgtEl>
                                          <p:spTgt spid="9">
                                            <p:txEl>
                                              <p:pRg st="2" end="2"/>
                                            </p:txEl>
                                          </p:spTgt>
                                        </p:tgtEl>
                                        <p:attrNameLst>
                                          <p:attrName>style.visibility</p:attrName>
                                        </p:attrNameLst>
                                      </p:cBhvr>
                                      <p:to>
                                        <p:strVal val="visible"/>
                                      </p:to>
                                    </p:set>
                                    <p:animEffect transition="in" filter="blinds(horizontal)">
                                      <p:cBhvr additive="base">
                                        <p:cTn id="13" dur="500"/>
                                        <p:tgtEl>
                                          <p:spTgt spid="9">
                                            <p:txEl>
                                              <p:pRg st="2" end="2"/>
                                            </p:txEl>
                                          </p:spTgt>
                                        </p:tgtEl>
                                      </p:cBhvr>
                                    </p:animEffect>
                                  </p:childTnLst>
                                </p:cTn>
                              </p:par>
                              <p:par>
                                <p:cTn id="14" presetID="3" presetClass="entr" presetSubtype="10" fill="hold" nodeType="withEffect">
                                  <p:childTnLst>
                                    <p:set>
                                      <p:cBhvr additive="base">
                                        <p:cTn id="15" dur="1" fill="hold">
                                          <p:stCondLst>
                                            <p:cond delay="0"/>
                                          </p:stCondLst>
                                        </p:cTn>
                                        <p:tgtEl>
                                          <p:spTgt spid="9">
                                            <p:txEl>
                                              <p:pRg st="3" end="3"/>
                                            </p:txEl>
                                          </p:spTgt>
                                        </p:tgtEl>
                                        <p:attrNameLst>
                                          <p:attrName>style.visibility</p:attrName>
                                        </p:attrNameLst>
                                      </p:cBhvr>
                                      <p:to>
                                        <p:strVal val="visible"/>
                                      </p:to>
                                    </p:set>
                                    <p:animEffect transition="in" filter="blinds(horizontal)">
                                      <p:cBhvr additive="base">
                                        <p:cTn id="16" dur="500"/>
                                        <p:tgtEl>
                                          <p:spTgt spid="9">
                                            <p:txEl>
                                              <p:pRg st="3" end="3"/>
                                            </p:txEl>
                                          </p:spTgt>
                                        </p:tgtEl>
                                      </p:cBhvr>
                                    </p:animEffect>
                                  </p:childTnLst>
                                </p:cTn>
                              </p:par>
                              <p:par>
                                <p:cTn id="17" presetID="3" presetClass="entr" presetSubtype="10" fill="hold" nodeType="withEffect">
                                  <p:childTnLst>
                                    <p:set>
                                      <p:cBhvr additive="base">
                                        <p:cTn id="18" dur="1" fill="hold">
                                          <p:stCondLst>
                                            <p:cond delay="0"/>
                                          </p:stCondLst>
                                        </p:cTn>
                                        <p:tgtEl>
                                          <p:spTgt spid="9">
                                            <p:txEl>
                                              <p:pRg st="4" end="4"/>
                                            </p:txEl>
                                          </p:spTgt>
                                        </p:tgtEl>
                                        <p:attrNameLst>
                                          <p:attrName>style.visibility</p:attrName>
                                        </p:attrNameLst>
                                      </p:cBhvr>
                                      <p:to>
                                        <p:strVal val="visible"/>
                                      </p:to>
                                    </p:set>
                                    <p:animEffect transition="in" filter="blinds(horizontal)">
                                      <p:cBhvr additive="base">
                                        <p:cTn id="19" dur="500"/>
                                        <p:tgtEl>
                                          <p:spTgt spid="9">
                                            <p:txEl>
                                              <p:pRg st="4" end="4"/>
                                            </p:txEl>
                                          </p:spTgt>
                                        </p:tgtEl>
                                      </p:cBhvr>
                                    </p:animEffect>
                                  </p:childTnLst>
                                </p:cTn>
                              </p:par>
                              <p:par>
                                <p:cTn id="20" presetID="3" presetClass="entr" presetSubtype="10" fill="hold" nodeType="withEffect">
                                  <p:childTnLst>
                                    <p:set>
                                      <p:cBhvr additive="base">
                                        <p:cTn id="21" dur="1" fill="hold">
                                          <p:stCondLst>
                                            <p:cond delay="0"/>
                                          </p:stCondLst>
                                        </p:cTn>
                                        <p:tgtEl>
                                          <p:spTgt spid="9">
                                            <p:txEl>
                                              <p:pRg st="5" end="5"/>
                                            </p:txEl>
                                          </p:spTgt>
                                        </p:tgtEl>
                                        <p:attrNameLst>
                                          <p:attrName>style.visibility</p:attrName>
                                        </p:attrNameLst>
                                      </p:cBhvr>
                                      <p:to>
                                        <p:strVal val="visible"/>
                                      </p:to>
                                    </p:set>
                                    <p:animEffect transition="in" filter="blinds(horizontal)">
                                      <p:cBhvr additive="base">
                                        <p:cTn id="2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747314B-73A3-4421-A82B-2EF13C65CC1D}"/>
              </a:ext>
            </a:extLst>
          </p:cNvPr>
          <p:cNvGrpSpPr/>
          <p:nvPr/>
        </p:nvGrpSpPr>
        <p:grpSpPr>
          <a:xfrm>
            <a:off x="4497376" y="1835313"/>
            <a:ext cx="7488832" cy="3668613"/>
            <a:chOff x="1475657" y="764704"/>
            <a:chExt cx="7488832" cy="3668613"/>
          </a:xfrm>
        </p:grpSpPr>
        <p:pic>
          <p:nvPicPr>
            <p:cNvPr id="5" name="图片 4">
              <a:extLst>
                <a:ext uri="{FF2B5EF4-FFF2-40B4-BE49-F238E27FC236}">
                  <a16:creationId xmlns:a16="http://schemas.microsoft.com/office/drawing/2014/main" id="{0BF56325-0C83-4DC5-BF94-A7B63661978A}"/>
                </a:ext>
              </a:extLst>
            </p:cNvPr>
            <p:cNvPicPr>
              <a:picLocks noChangeAspect="1"/>
            </p:cNvPicPr>
            <p:nvPr/>
          </p:nvPicPr>
          <p:blipFill>
            <a:blip r:embed="rId2"/>
            <a:stretch>
              <a:fillRect/>
            </a:stretch>
          </p:blipFill>
          <p:spPr>
            <a:xfrm>
              <a:off x="1475657" y="3356992"/>
              <a:ext cx="7488832" cy="1076325"/>
            </a:xfrm>
            <a:prstGeom prst="rect">
              <a:avLst/>
            </a:prstGeom>
          </p:spPr>
        </p:pic>
        <p:pic>
          <p:nvPicPr>
            <p:cNvPr id="6" name="Picture 2">
              <a:extLst>
                <a:ext uri="{FF2B5EF4-FFF2-40B4-BE49-F238E27FC236}">
                  <a16:creationId xmlns:a16="http://schemas.microsoft.com/office/drawing/2014/main" id="{ADDFADB9-FF09-4409-BB28-11322EE9C277}"/>
                </a:ext>
                <a:ext uri="{C183D7F6-B498-43B3-948B-1728B52AA6E4}">
                  <adec:decorative xmlns=""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459" b="34041"/>
            <a:stretch/>
          </p:blipFill>
          <p:spPr bwMode="auto">
            <a:xfrm>
              <a:off x="2843809" y="764704"/>
              <a:ext cx="5328592" cy="352839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09953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83F824FA-ED43-40A3-B9D4-971AE4C03646}"/>
              </a:ext>
            </a:extLst>
          </p:cNvPr>
          <p:cNvSpPr txBox="1"/>
          <p:nvPr/>
        </p:nvSpPr>
        <p:spPr>
          <a:xfrm>
            <a:off x="556074" y="1032665"/>
            <a:ext cx="11252845" cy="4461093"/>
          </a:xfrm>
          <a:prstGeom prst="rect">
            <a:avLst/>
          </a:prstGeom>
          <a:noFill/>
        </p:spPr>
        <p:txBody>
          <a:bodyPr wrap="square">
            <a:spAutoFit/>
          </a:bodyPr>
          <a:lstStyle/>
          <a:p>
            <a:pPr>
              <a:lnSpc>
                <a:spcPct val="150000"/>
              </a:lnSpc>
            </a:pPr>
            <a:r>
              <a:rPr kumimoji="0" lang="en-US" altLang="zh-CN" sz="2400" b="1" i="0" u="none" strike="noStrike" kern="1200" cap="none" spc="0" normalizeH="0" baseline="0" noProof="0" dirty="0">
                <a:ln>
                  <a:noFill/>
                </a:ln>
                <a:solidFill>
                  <a:prstClr val="black"/>
                </a:solidFill>
                <a:effectLst/>
                <a:uLnTx/>
                <a:uFillTx/>
                <a:latin typeface="Calibri"/>
                <a:ea typeface="仿宋" panose="02010609060101010101" pitchFamily="49" charset="-122"/>
                <a:cs typeface="+mn-cs"/>
              </a:rPr>
              <a:t>  </a:t>
            </a:r>
            <a:r>
              <a:rPr lang="zh-CN" altLang="en-US" sz="2400" b="1" dirty="0">
                <a:solidFill>
                  <a:prstClr val="black"/>
                </a:solidFill>
                <a:ea typeface="仿宋" panose="02010609060101010101" pitchFamily="49" charset="-122"/>
              </a:rPr>
              <a:t>有许多确定性算法，其性能很坏。特别是很多具有很好平均运行时间的算法，在最坏情况下，却有很坏的性能，于是出现用随机选择的方法来改善算法的性能。</a:t>
            </a:r>
          </a:p>
          <a:p>
            <a:pPr>
              <a:lnSpc>
                <a:spcPct val="150000"/>
              </a:lnSpc>
            </a:pPr>
            <a:endParaRPr lang="en-US" altLang="zh-CN" sz="2400" b="1" dirty="0">
              <a:solidFill>
                <a:prstClr val="black"/>
              </a:solidFill>
              <a:latin typeface="Calibri"/>
              <a:ea typeface="仿宋" panose="02010609060101010101" pitchFamily="49" charset="-122"/>
            </a:endParaRPr>
          </a:p>
          <a:p>
            <a:pPr>
              <a:lnSpc>
                <a:spcPct val="150000"/>
              </a:lnSpc>
            </a:pPr>
            <a:r>
              <a:rPr kumimoji="0" lang="en-US" altLang="zh-CN" sz="2400" b="1" i="0" u="none" strike="noStrike" kern="1200" cap="none" spc="0" normalizeH="0" baseline="0" noProof="0" dirty="0">
                <a:ln>
                  <a:noFill/>
                </a:ln>
                <a:solidFill>
                  <a:prstClr val="black"/>
                </a:solidFill>
                <a:effectLst/>
                <a:uLnTx/>
                <a:uFillTx/>
                <a:latin typeface="Calibri"/>
                <a:ea typeface="仿宋" panose="02010609060101010101" pitchFamily="49" charset="-122"/>
                <a:cs typeface="+mn-cs"/>
              </a:rPr>
              <a:t>   1976</a:t>
            </a:r>
            <a:r>
              <a:rPr kumimoji="0" lang="zh-CN" altLang="en-US" sz="2400" b="1" i="0" u="none" strike="noStrike" kern="1200" cap="none" spc="0" normalizeH="0" baseline="0" noProof="0" dirty="0">
                <a:ln>
                  <a:noFill/>
                </a:ln>
                <a:solidFill>
                  <a:prstClr val="black"/>
                </a:solidFill>
                <a:effectLst/>
                <a:uLnTx/>
                <a:uFillTx/>
                <a:latin typeface="Calibri"/>
                <a:ea typeface="仿宋" panose="02010609060101010101" pitchFamily="49" charset="-122"/>
                <a:cs typeface="+mn-cs"/>
              </a:rPr>
              <a:t>年，</a:t>
            </a:r>
            <a:r>
              <a:rPr kumimoji="0" lang="en-US" altLang="zh-CN" sz="2400" b="1" i="0" u="none" strike="noStrike" kern="1200" cap="none" spc="0" normalizeH="0" baseline="0" noProof="0" dirty="0" err="1">
                <a:ln>
                  <a:noFill/>
                </a:ln>
                <a:solidFill>
                  <a:prstClr val="black"/>
                </a:solidFill>
                <a:effectLst/>
                <a:uLnTx/>
                <a:uFillTx/>
                <a:latin typeface="Calibri"/>
                <a:ea typeface="仿宋" panose="02010609060101010101" pitchFamily="49" charset="-122"/>
                <a:cs typeface="+mn-cs"/>
              </a:rPr>
              <a:t>M.Rabin</a:t>
            </a:r>
            <a:r>
              <a:rPr kumimoji="0" lang="en-US" altLang="zh-CN" sz="2400" b="1" i="0" u="none" strike="noStrike" kern="1200" cap="none" spc="0" normalizeH="0" baseline="0" noProof="0" dirty="0">
                <a:ln>
                  <a:noFill/>
                </a:ln>
                <a:solidFill>
                  <a:prstClr val="black"/>
                </a:solidFill>
                <a:effectLst/>
                <a:uLnTx/>
                <a:uFillTx/>
                <a:latin typeface="Calibri"/>
                <a:ea typeface="仿宋" panose="02010609060101010101" pitchFamily="49" charset="-122"/>
                <a:cs typeface="+mn-cs"/>
              </a:rPr>
              <a:t> </a:t>
            </a:r>
            <a:r>
              <a:rPr kumimoji="0" lang="zh-CN" altLang="en-US" sz="2400" b="1" i="0" u="none" strike="noStrike" kern="1200" cap="none" spc="0" normalizeH="0" baseline="0" noProof="0" dirty="0">
                <a:ln>
                  <a:noFill/>
                </a:ln>
                <a:solidFill>
                  <a:prstClr val="black"/>
                </a:solidFill>
                <a:effectLst/>
                <a:uLnTx/>
                <a:uFillTx/>
                <a:latin typeface="Calibri"/>
                <a:ea typeface="仿宋" panose="02010609060101010101" pitchFamily="49" charset="-122"/>
                <a:cs typeface="+mn-cs"/>
              </a:rPr>
              <a:t>将一种新的算法设计方法，称为</a:t>
            </a:r>
            <a:r>
              <a:rPr kumimoji="0" lang="zh-CN" altLang="en-US" sz="2400" b="1" i="0" u="none" strike="noStrike" kern="1200" cap="none" spc="0" normalizeH="0" baseline="0" noProof="0" dirty="0">
                <a:ln>
                  <a:noFill/>
                </a:ln>
                <a:solidFill>
                  <a:srgbClr val="FF0000"/>
                </a:solidFill>
                <a:effectLst/>
                <a:uLnTx/>
                <a:uFillTx/>
                <a:latin typeface="Calibri"/>
                <a:ea typeface="仿宋" panose="02010609060101010101" pitchFamily="49" charset="-122"/>
                <a:cs typeface="+mn-cs"/>
              </a:rPr>
              <a:t>概率算法</a:t>
            </a:r>
            <a:r>
              <a:rPr kumimoji="0" lang="zh-CN" altLang="en-US" sz="2400" b="1" i="0" u="none" strike="noStrike" kern="1200" cap="none" spc="0" normalizeH="0" baseline="0" noProof="0" dirty="0">
                <a:ln>
                  <a:noFill/>
                </a:ln>
                <a:solidFill>
                  <a:prstClr val="black"/>
                </a:solidFill>
                <a:effectLst/>
                <a:uLnTx/>
                <a:uFillTx/>
                <a:latin typeface="Calibri"/>
                <a:ea typeface="仿宋" panose="02010609060101010101" pitchFamily="49" charset="-122"/>
                <a:cs typeface="+mn-cs"/>
              </a:rPr>
              <a:t>。这种算法将“</a:t>
            </a:r>
            <a:r>
              <a:rPr kumimoji="0" lang="zh-CN" altLang="en-US" sz="2400" b="1" i="0" u="none" strike="noStrike" kern="1200" cap="none" spc="0" normalizeH="0" baseline="0" noProof="0" dirty="0">
                <a:ln>
                  <a:noFill/>
                </a:ln>
                <a:solidFill>
                  <a:srgbClr val="00B0F0"/>
                </a:solidFill>
                <a:effectLst/>
                <a:uLnTx/>
                <a:uFillTx/>
                <a:latin typeface="Calibri"/>
                <a:ea typeface="仿宋" panose="02010609060101010101" pitchFamily="49" charset="-122"/>
                <a:cs typeface="+mn-cs"/>
              </a:rPr>
              <a:t>算法对于所有可能的输入都必须给出正确的答案</a:t>
            </a:r>
            <a:r>
              <a:rPr kumimoji="0" lang="zh-CN" altLang="en-US" sz="2400" b="1" i="0" u="none" strike="noStrike" kern="1200" cap="none" spc="0" normalizeH="0" baseline="0" noProof="0" dirty="0">
                <a:ln>
                  <a:noFill/>
                </a:ln>
                <a:solidFill>
                  <a:prstClr val="black"/>
                </a:solidFill>
                <a:effectLst/>
                <a:uLnTx/>
                <a:uFillTx/>
                <a:latin typeface="Calibri"/>
                <a:ea typeface="仿宋" panose="02010609060101010101" pitchFamily="49" charset="-122"/>
                <a:cs typeface="+mn-cs"/>
              </a:rPr>
              <a:t>”这一条件予以放松。但是，由于出现这种不正确的可能性比较小，以至于可以安全地不予理睬。同理，也不要求对一个特定的输入，算法的每一次运行都能得到相同的结果。这种算法通常被称为</a:t>
            </a:r>
            <a:r>
              <a:rPr kumimoji="0" lang="zh-CN" altLang="en-US" sz="2400" b="1" i="0" u="none" strike="noStrike" kern="1200" cap="none" spc="0" normalizeH="0" baseline="0" noProof="0" dirty="0">
                <a:ln>
                  <a:noFill/>
                </a:ln>
                <a:solidFill>
                  <a:srgbClr val="FF0000"/>
                </a:solidFill>
                <a:effectLst/>
                <a:uLnTx/>
                <a:uFillTx/>
                <a:latin typeface="Calibri"/>
                <a:ea typeface="仿宋" panose="02010609060101010101" pitchFamily="49" charset="-122"/>
                <a:cs typeface="+mn-cs"/>
              </a:rPr>
              <a:t>随机化算法</a:t>
            </a:r>
            <a:r>
              <a:rPr kumimoji="0" lang="zh-CN" altLang="en-US" sz="2400" b="1" i="0" u="none" strike="noStrike" kern="1200" cap="none" spc="0" normalizeH="0" baseline="0" noProof="0" dirty="0">
                <a:ln>
                  <a:noFill/>
                </a:ln>
                <a:solidFill>
                  <a:prstClr val="black"/>
                </a:solidFill>
                <a:effectLst/>
                <a:uLnTx/>
                <a:uFillTx/>
                <a:latin typeface="Calibri"/>
                <a:ea typeface="仿宋" panose="02010609060101010101" pitchFamily="49" charset="-122"/>
                <a:cs typeface="+mn-cs"/>
              </a:rPr>
              <a:t>。</a:t>
            </a:r>
            <a:endParaRPr lang="zh-CN" altLang="en-US" dirty="0"/>
          </a:p>
        </p:txBody>
      </p:sp>
      <p:sp>
        <p:nvSpPr>
          <p:cNvPr id="4" name="Rectangle 3">
            <a:extLst>
              <a:ext uri="{FF2B5EF4-FFF2-40B4-BE49-F238E27FC236}">
                <a16:creationId xmlns:a16="http://schemas.microsoft.com/office/drawing/2014/main" id="{4DE80C9A-582C-4D2E-A89A-ED0E086EA276}"/>
              </a:ext>
            </a:extLst>
          </p:cNvPr>
          <p:cNvSpPr>
            <a:spLocks noChangeArrowheads="1"/>
          </p:cNvSpPr>
          <p:nvPr/>
        </p:nvSpPr>
        <p:spPr bwMode="auto">
          <a:xfrm>
            <a:off x="2540" y="630195"/>
            <a:ext cx="12189460" cy="80370"/>
          </a:xfrm>
          <a:prstGeom prst="rect">
            <a:avLst/>
          </a:prstGeom>
          <a:solidFill>
            <a:srgbClr val="0070C0"/>
          </a:solidFill>
          <a:ln w="3175">
            <a:solidFill>
              <a:schemeClr val="bg1"/>
            </a:solidFill>
            <a:miter lim="800000"/>
          </a:ln>
        </p:spPr>
        <p:txBody>
          <a:bodyPr anchor="ctr"/>
          <a:lstStyle/>
          <a:p>
            <a:pPr algn="ctr">
              <a:buClr>
                <a:srgbClr val="000000"/>
              </a:buClr>
              <a:buSzPct val="100000"/>
            </a:pPr>
            <a:endParaRPr lang="en-US" altLang="zh-CN" sz="3600" b="1" dirty="0">
              <a:solidFill>
                <a:schemeClr val="bg1"/>
              </a:solidFill>
              <a:latin typeface="+mn-lt"/>
              <a:ea typeface="黑体" panose="02010609060101010101" pitchFamily="2" charset="-122"/>
              <a:sym typeface="Webdings" panose="05030102010509060703" pitchFamily="18" charset="2"/>
            </a:endParaRPr>
          </a:p>
        </p:txBody>
      </p:sp>
      <p:sp>
        <p:nvSpPr>
          <p:cNvPr id="5" name="矩形 4">
            <a:extLst>
              <a:ext uri="{FF2B5EF4-FFF2-40B4-BE49-F238E27FC236}">
                <a16:creationId xmlns:a16="http://schemas.microsoft.com/office/drawing/2014/main" id="{921C6AE7-18A9-4D44-9731-F864A9C19E83}"/>
              </a:ext>
            </a:extLst>
          </p:cNvPr>
          <p:cNvSpPr/>
          <p:nvPr/>
        </p:nvSpPr>
        <p:spPr>
          <a:xfrm>
            <a:off x="164014" y="89332"/>
            <a:ext cx="8280920" cy="505972"/>
          </a:xfrm>
          <a:prstGeom prst="rect">
            <a:avLst/>
          </a:prstGeom>
        </p:spPr>
        <p:txBody>
          <a:bodyPr wrap="square">
            <a:spAutoFit/>
          </a:bodyPr>
          <a:lstStyle/>
          <a:p>
            <a:pPr algn="just" eaLnBrk="0" hangingPunct="0">
              <a:lnSpc>
                <a:spcPct val="120000"/>
              </a:lnSpc>
              <a:spcBef>
                <a:spcPts val="1000"/>
              </a:spcBef>
              <a:buClr>
                <a:srgbClr val="C00000"/>
              </a:buClr>
            </a:pPr>
            <a:r>
              <a:rPr lang="en-US" altLang="zh-CN"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1.1.1  </a:t>
            </a:r>
            <a:r>
              <a:rPr lang="zh-CN" altLang="en-US" sz="2400" b="1" dirty="0">
                <a:solidFill>
                  <a:schemeClr val="accent1"/>
                </a:solidFill>
                <a:effectLst>
                  <a:outerShdw blurRad="38100" dist="25400" dir="5400000" algn="ctr" rotWithShape="0">
                    <a:srgbClr val="6E747A">
                      <a:alpha val="43000"/>
                    </a:srgbClr>
                  </a:outerShdw>
                </a:effectLst>
                <a:ea typeface="黑体" panose="02010609060101010101" pitchFamily="2" charset="-122"/>
                <a:cs typeface="Times New Roman" panose="02020603050405020304" pitchFamily="18" charset="0"/>
              </a:rPr>
              <a:t> 背景和历史</a:t>
            </a:r>
            <a:endParaRPr lang="zh-CN" altLang="en-US"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endParaRPr>
          </a:p>
        </p:txBody>
      </p:sp>
    </p:spTree>
    <p:extLst>
      <p:ext uri="{BB962C8B-B14F-4D97-AF65-F5344CB8AC3E}">
        <p14:creationId xmlns:p14="http://schemas.microsoft.com/office/powerpoint/2010/main" val="399582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 calcmode="lin" valueType="num">
                                      <p:cBhvr additive="base">
                                        <p:cTn id="1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5C0B447-6B01-442D-9DB3-DFE534E72ECE}"/>
              </a:ext>
            </a:extLst>
          </p:cNvPr>
          <p:cNvSpPr>
            <a:spLocks noChangeArrowheads="1"/>
          </p:cNvSpPr>
          <p:nvPr/>
        </p:nvSpPr>
        <p:spPr bwMode="auto">
          <a:xfrm>
            <a:off x="2540" y="630195"/>
            <a:ext cx="12189460" cy="80370"/>
          </a:xfrm>
          <a:prstGeom prst="rect">
            <a:avLst/>
          </a:prstGeom>
          <a:solidFill>
            <a:srgbClr val="0070C0"/>
          </a:solidFill>
          <a:ln w="3175">
            <a:solidFill>
              <a:schemeClr val="bg1"/>
            </a:solidFill>
            <a:miter lim="800000"/>
          </a:ln>
        </p:spPr>
        <p:txBody>
          <a:bodyPr anchor="ctr"/>
          <a:lstStyle/>
          <a:p>
            <a:pPr algn="ctr">
              <a:buClr>
                <a:srgbClr val="000000"/>
              </a:buClr>
              <a:buSzPct val="100000"/>
            </a:pPr>
            <a:endParaRPr lang="en-US" altLang="zh-CN" sz="3600" b="1" dirty="0">
              <a:solidFill>
                <a:schemeClr val="bg1"/>
              </a:solidFill>
              <a:latin typeface="+mn-lt"/>
              <a:ea typeface="黑体" panose="02010609060101010101" pitchFamily="2" charset="-122"/>
              <a:sym typeface="Webdings" panose="05030102010509060703" pitchFamily="18" charset="2"/>
            </a:endParaRPr>
          </a:p>
        </p:txBody>
      </p:sp>
      <p:sp>
        <p:nvSpPr>
          <p:cNvPr id="5" name="矩形 4">
            <a:extLst>
              <a:ext uri="{FF2B5EF4-FFF2-40B4-BE49-F238E27FC236}">
                <a16:creationId xmlns:a16="http://schemas.microsoft.com/office/drawing/2014/main" id="{A8CB00A7-0D6E-4E54-B1BD-FEADF0F1BC07}"/>
              </a:ext>
            </a:extLst>
          </p:cNvPr>
          <p:cNvSpPr/>
          <p:nvPr/>
        </p:nvSpPr>
        <p:spPr>
          <a:xfrm>
            <a:off x="164014" y="89332"/>
            <a:ext cx="8280920" cy="505972"/>
          </a:xfrm>
          <a:prstGeom prst="rect">
            <a:avLst/>
          </a:prstGeom>
        </p:spPr>
        <p:txBody>
          <a:bodyPr wrap="square">
            <a:spAutoFit/>
          </a:bodyPr>
          <a:lstStyle/>
          <a:p>
            <a:pPr algn="just" eaLnBrk="0" hangingPunct="0">
              <a:lnSpc>
                <a:spcPct val="120000"/>
              </a:lnSpc>
              <a:spcBef>
                <a:spcPts val="1000"/>
              </a:spcBef>
              <a:buClr>
                <a:srgbClr val="C00000"/>
              </a:buClr>
            </a:pPr>
            <a:r>
              <a:rPr lang="en-US" altLang="zh-CN"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1.1.1  </a:t>
            </a:r>
            <a:r>
              <a:rPr lang="zh-CN" altLang="en-US" sz="2400" b="1" dirty="0">
                <a:solidFill>
                  <a:schemeClr val="accent1"/>
                </a:solidFill>
                <a:effectLst>
                  <a:outerShdw blurRad="38100" dist="25400" dir="5400000" algn="ctr" rotWithShape="0">
                    <a:srgbClr val="6E747A">
                      <a:alpha val="43000"/>
                    </a:srgbClr>
                  </a:outerShdw>
                </a:effectLst>
                <a:ea typeface="黑体" panose="02010609060101010101" pitchFamily="2" charset="-122"/>
                <a:cs typeface="Times New Roman" panose="02020603050405020304" pitchFamily="18" charset="0"/>
              </a:rPr>
              <a:t> 背景和历史</a:t>
            </a:r>
            <a:endParaRPr lang="zh-CN" altLang="en-US"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41B52700-603C-47F0-B043-4DC6BAB3ABF2}"/>
              </a:ext>
            </a:extLst>
          </p:cNvPr>
          <p:cNvSpPr txBox="1"/>
          <p:nvPr/>
        </p:nvSpPr>
        <p:spPr>
          <a:xfrm>
            <a:off x="679992" y="861256"/>
            <a:ext cx="10000199" cy="2245102"/>
          </a:xfrm>
          <a:prstGeom prst="rect">
            <a:avLst/>
          </a:prstGeom>
          <a:noFill/>
        </p:spPr>
        <p:txBody>
          <a:bodyPr wrap="square">
            <a:spAutoFit/>
          </a:bodyPr>
          <a:lstStyle/>
          <a:p>
            <a:pPr>
              <a:lnSpc>
                <a:spcPct val="150000"/>
              </a:lnSpc>
            </a:pPr>
            <a:r>
              <a:rPr lang="en-US" altLang="zh-CN" sz="2400" b="1" dirty="0">
                <a:solidFill>
                  <a:prstClr val="black"/>
                </a:solidFill>
                <a:ea typeface="仿宋" panose="02010609060101010101" pitchFamily="49" charset="-122"/>
              </a:rPr>
              <a:t>1955</a:t>
            </a:r>
            <a:r>
              <a:rPr lang="zh-CN" altLang="en-US" sz="2400" b="1" dirty="0">
                <a:solidFill>
                  <a:prstClr val="black"/>
                </a:solidFill>
                <a:ea typeface="仿宋" panose="02010609060101010101" pitchFamily="49" charset="-122"/>
              </a:rPr>
              <a:t>年，</a:t>
            </a:r>
            <a:r>
              <a:rPr lang="en-US" altLang="zh-CN" sz="2400" b="1" dirty="0">
                <a:solidFill>
                  <a:prstClr val="black"/>
                </a:solidFill>
                <a:ea typeface="仿宋" panose="02010609060101010101" pitchFamily="49" charset="-122"/>
              </a:rPr>
              <a:t>de Leeuw</a:t>
            </a:r>
            <a:r>
              <a:rPr lang="zh-CN" altLang="en-US" sz="2400" b="1" dirty="0">
                <a:solidFill>
                  <a:prstClr val="black"/>
                </a:solidFill>
                <a:ea typeface="仿宋" panose="02010609060101010101" pitchFamily="49" charset="-122"/>
              </a:rPr>
              <a:t>等人提出了概率图灵机</a:t>
            </a:r>
            <a:endParaRPr lang="en-US" altLang="zh-CN" sz="2400" b="1" dirty="0">
              <a:solidFill>
                <a:prstClr val="black"/>
              </a:solidFill>
              <a:ea typeface="仿宋" panose="02010609060101010101" pitchFamily="49" charset="-122"/>
            </a:endParaRPr>
          </a:p>
          <a:p>
            <a:pPr>
              <a:lnSpc>
                <a:spcPct val="150000"/>
              </a:lnSpc>
            </a:pPr>
            <a:r>
              <a:rPr kumimoji="0" lang="en-US" altLang="zh-CN" sz="2400" b="1" i="0" u="none" strike="noStrike" kern="1200" cap="none" spc="0" normalizeH="0" baseline="0" noProof="0" dirty="0">
                <a:ln>
                  <a:noFill/>
                </a:ln>
                <a:solidFill>
                  <a:prstClr val="black"/>
                </a:solidFill>
                <a:effectLst/>
                <a:uLnTx/>
                <a:uFillTx/>
                <a:latin typeface="Calibri"/>
                <a:ea typeface="仿宋" panose="02010609060101010101" pitchFamily="49" charset="-122"/>
                <a:cs typeface="+mn-cs"/>
              </a:rPr>
              <a:t>1977</a:t>
            </a:r>
            <a:r>
              <a:rPr kumimoji="0" lang="zh-CN" altLang="en-US" sz="2400" b="1" i="0" u="none" strike="noStrike" kern="1200" cap="none" spc="0" normalizeH="0" baseline="0" noProof="0" dirty="0">
                <a:ln>
                  <a:noFill/>
                </a:ln>
                <a:solidFill>
                  <a:prstClr val="black"/>
                </a:solidFill>
                <a:effectLst/>
                <a:uLnTx/>
                <a:uFillTx/>
                <a:latin typeface="Calibri"/>
                <a:ea typeface="仿宋" panose="02010609060101010101" pitchFamily="49" charset="-122"/>
                <a:cs typeface="+mn-cs"/>
              </a:rPr>
              <a:t>年，</a:t>
            </a:r>
            <a:r>
              <a:rPr kumimoji="0" lang="en-US" altLang="zh-CN" sz="2400" b="1" i="0" u="none" strike="noStrike" kern="1200" cap="none" spc="0" normalizeH="0" baseline="0" noProof="0" dirty="0">
                <a:ln>
                  <a:noFill/>
                </a:ln>
                <a:solidFill>
                  <a:prstClr val="black"/>
                </a:solidFill>
                <a:effectLst/>
                <a:uLnTx/>
                <a:uFillTx/>
                <a:latin typeface="Calibri"/>
                <a:ea typeface="仿宋" panose="02010609060101010101" pitchFamily="49" charset="-122"/>
                <a:cs typeface="+mn-cs"/>
              </a:rPr>
              <a:t>John</a:t>
            </a:r>
            <a:r>
              <a:rPr kumimoji="0" lang="en-US" altLang="zh-CN" sz="2400" b="1" i="0" u="none" strike="noStrike" kern="1200" cap="none" spc="0" normalizeH="0" noProof="0" dirty="0">
                <a:ln>
                  <a:noFill/>
                </a:ln>
                <a:solidFill>
                  <a:prstClr val="black"/>
                </a:solidFill>
                <a:effectLst/>
                <a:uLnTx/>
                <a:uFillTx/>
                <a:latin typeface="Calibri"/>
                <a:ea typeface="仿宋" panose="02010609060101010101" pitchFamily="49" charset="-122"/>
                <a:cs typeface="+mn-cs"/>
              </a:rPr>
              <a:t> Gill </a:t>
            </a:r>
            <a:r>
              <a:rPr lang="zh-CN" altLang="en-US" sz="2400" b="1" noProof="0" dirty="0">
                <a:solidFill>
                  <a:prstClr val="black"/>
                </a:solidFill>
                <a:latin typeface="Calibri"/>
                <a:ea typeface="仿宋" panose="02010609060101010101" pitchFamily="49" charset="-122"/>
              </a:rPr>
              <a:t>提出随机算法复杂性理论</a:t>
            </a:r>
            <a:endParaRPr kumimoji="0" lang="en-US" altLang="zh-CN" sz="2400" b="1" i="0" u="none" strike="noStrike" kern="1200" cap="none" spc="0" normalizeH="0" baseline="0" noProof="0" dirty="0">
              <a:ln>
                <a:noFill/>
              </a:ln>
              <a:solidFill>
                <a:prstClr val="black"/>
              </a:solidFill>
              <a:effectLst/>
              <a:uLnTx/>
              <a:uFillTx/>
              <a:latin typeface="Calibri"/>
              <a:ea typeface="仿宋" panose="02010609060101010101" pitchFamily="49" charset="-122"/>
              <a:cs typeface="+mn-cs"/>
            </a:endParaRPr>
          </a:p>
          <a:p>
            <a:pPr>
              <a:lnSpc>
                <a:spcPct val="150000"/>
              </a:lnSpc>
            </a:pPr>
            <a:r>
              <a:rPr lang="en-US" altLang="zh-CN" sz="2400" b="1" dirty="0">
                <a:solidFill>
                  <a:prstClr val="black"/>
                </a:solidFill>
                <a:ea typeface="仿宋" panose="02010609060101010101" pitchFamily="49" charset="-122"/>
              </a:rPr>
              <a:t>1985</a:t>
            </a:r>
            <a:r>
              <a:rPr lang="zh-CN" altLang="en-US" sz="2400" b="1" dirty="0">
                <a:solidFill>
                  <a:prstClr val="black"/>
                </a:solidFill>
                <a:ea typeface="仿宋" panose="02010609060101010101" pitchFamily="49" charset="-122"/>
              </a:rPr>
              <a:t>年，</a:t>
            </a:r>
            <a:r>
              <a:rPr lang="en-US" altLang="zh-CN" sz="2400" b="1" dirty="0">
                <a:solidFill>
                  <a:prstClr val="black"/>
                </a:solidFill>
                <a:ea typeface="仿宋" panose="02010609060101010101" pitchFamily="49" charset="-122"/>
              </a:rPr>
              <a:t>Karp</a:t>
            </a:r>
            <a:r>
              <a:rPr lang="zh-CN" altLang="en-US" sz="2400" b="1" dirty="0">
                <a:solidFill>
                  <a:prstClr val="black"/>
                </a:solidFill>
                <a:ea typeface="仿宋" panose="02010609060101010101" pitchFamily="49" charset="-122"/>
              </a:rPr>
              <a:t>的算法概率分析方法</a:t>
            </a:r>
            <a:endParaRPr lang="en-US" altLang="zh-CN" sz="2400" b="1" dirty="0">
              <a:solidFill>
                <a:prstClr val="black"/>
              </a:solidFill>
              <a:ea typeface="仿宋" panose="02010609060101010101" pitchFamily="49" charset="-122"/>
            </a:endParaRPr>
          </a:p>
          <a:p>
            <a:pPr>
              <a:lnSpc>
                <a:spcPct val="150000"/>
              </a:lnSpc>
            </a:pPr>
            <a:r>
              <a:rPr lang="en-US" altLang="zh-CN" sz="2400" b="1" dirty="0">
                <a:solidFill>
                  <a:prstClr val="black"/>
                </a:solidFill>
                <a:ea typeface="仿宋" panose="02010609060101010101" pitchFamily="49" charset="-122"/>
              </a:rPr>
              <a:t>1994</a:t>
            </a:r>
            <a:r>
              <a:rPr lang="zh-CN" altLang="en-US" sz="2400" b="1" dirty="0">
                <a:solidFill>
                  <a:prstClr val="black"/>
                </a:solidFill>
                <a:ea typeface="仿宋" panose="02010609060101010101" pitchFamily="49" charset="-122"/>
              </a:rPr>
              <a:t>年，</a:t>
            </a:r>
            <a:r>
              <a:rPr lang="en-US" altLang="zh-CN" sz="2400" b="1" dirty="0">
                <a:solidFill>
                  <a:prstClr val="black"/>
                </a:solidFill>
                <a:ea typeface="仿宋" panose="02010609060101010101" pitchFamily="49" charset="-122"/>
              </a:rPr>
              <a:t>Shor </a:t>
            </a:r>
            <a:r>
              <a:rPr lang="zh-CN" altLang="en-US" sz="2400" b="1" dirty="0">
                <a:solidFill>
                  <a:prstClr val="black"/>
                </a:solidFill>
                <a:ea typeface="仿宋" panose="02010609060101010101" pitchFamily="49" charset="-122"/>
              </a:rPr>
              <a:t>提出素因子分解量子算法</a:t>
            </a:r>
            <a:endParaRPr lang="en-US" altLang="zh-CN" sz="2400" b="1" dirty="0">
              <a:solidFill>
                <a:prstClr val="black"/>
              </a:solidFill>
              <a:ea typeface="仿宋" panose="02010609060101010101" pitchFamily="49" charset="-122"/>
            </a:endParaRPr>
          </a:p>
        </p:txBody>
      </p:sp>
      <p:sp>
        <p:nvSpPr>
          <p:cNvPr id="8" name="文本框 7">
            <a:extLst>
              <a:ext uri="{FF2B5EF4-FFF2-40B4-BE49-F238E27FC236}">
                <a16:creationId xmlns:a16="http://schemas.microsoft.com/office/drawing/2014/main" id="{CCC4F104-E0FA-4D71-BC88-40E19CA9952B}"/>
              </a:ext>
            </a:extLst>
          </p:cNvPr>
          <p:cNvSpPr txBox="1"/>
          <p:nvPr/>
        </p:nvSpPr>
        <p:spPr>
          <a:xfrm>
            <a:off x="679990" y="3444332"/>
            <a:ext cx="9366051" cy="461665"/>
          </a:xfrm>
          <a:prstGeom prst="rect">
            <a:avLst/>
          </a:prstGeom>
          <a:noFill/>
        </p:spPr>
        <p:txBody>
          <a:bodyPr wrap="square" rtlCol="0">
            <a:spAutoFit/>
          </a:bodyPr>
          <a:lstStyle/>
          <a:p>
            <a:r>
              <a:rPr lang="zh-CN" altLang="en-US" sz="2400" b="1" dirty="0">
                <a:solidFill>
                  <a:schemeClr val="accent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cs typeface="Times New Roman" panose="02020603050405020304" pitchFamily="18" charset="0"/>
              </a:rPr>
              <a:t>定义：</a:t>
            </a:r>
            <a:r>
              <a:rPr lang="zh-CN" altLang="en-US" sz="2400" b="1" dirty="0">
                <a:solidFill>
                  <a:prstClr val="black"/>
                </a:solidFill>
                <a:ea typeface="仿宋" panose="02010609060101010101" pitchFamily="49" charset="-122"/>
              </a:rPr>
              <a:t>在算法中引入随机因素</a:t>
            </a:r>
            <a:r>
              <a:rPr lang="en-US" altLang="zh-CN" sz="2400" b="1" dirty="0">
                <a:solidFill>
                  <a:prstClr val="black"/>
                </a:solidFill>
                <a:ea typeface="仿宋" panose="02010609060101010101" pitchFamily="49" charset="-122"/>
              </a:rPr>
              <a:t>, </a:t>
            </a:r>
            <a:r>
              <a:rPr lang="zh-CN" altLang="en-US" sz="2400" b="1" dirty="0">
                <a:solidFill>
                  <a:prstClr val="black"/>
                </a:solidFill>
                <a:ea typeface="仿宋" panose="02010609060101010101" pitchFamily="49" charset="-122"/>
              </a:rPr>
              <a:t>即通过随机数选择算法的下一步操作</a:t>
            </a:r>
          </a:p>
        </p:txBody>
      </p:sp>
      <p:sp>
        <p:nvSpPr>
          <p:cNvPr id="9" name="文本框 8">
            <a:extLst>
              <a:ext uri="{FF2B5EF4-FFF2-40B4-BE49-F238E27FC236}">
                <a16:creationId xmlns:a16="http://schemas.microsoft.com/office/drawing/2014/main" id="{D60E1E03-BFB4-48E3-9C22-AE2FA5768E0B}"/>
              </a:ext>
            </a:extLst>
          </p:cNvPr>
          <p:cNvSpPr txBox="1"/>
          <p:nvPr/>
        </p:nvSpPr>
        <p:spPr>
          <a:xfrm>
            <a:off x="679990" y="4150329"/>
            <a:ext cx="9366051" cy="461665"/>
          </a:xfrm>
          <a:prstGeom prst="rect">
            <a:avLst/>
          </a:prstGeom>
          <a:noFill/>
        </p:spPr>
        <p:txBody>
          <a:bodyPr wrap="square" rtlCol="0">
            <a:spAutoFit/>
          </a:bodyPr>
          <a:lstStyle/>
          <a:p>
            <a:r>
              <a:rPr lang="zh-CN" altLang="en-US" sz="2400" b="1" dirty="0">
                <a:solidFill>
                  <a:schemeClr val="accent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cs typeface="Times New Roman" panose="02020603050405020304" pitchFamily="18" charset="0"/>
              </a:rPr>
              <a:t>三要素：</a:t>
            </a:r>
            <a:r>
              <a:rPr lang="zh-CN" altLang="en-US" sz="2400" b="1" dirty="0">
                <a:solidFill>
                  <a:prstClr val="black"/>
                </a:solidFill>
                <a:ea typeface="仿宋" panose="02010609060101010101" pitchFamily="49" charset="-122"/>
              </a:rPr>
              <a:t>输入实例、随机源和停止准则</a:t>
            </a:r>
          </a:p>
        </p:txBody>
      </p:sp>
      <p:sp>
        <p:nvSpPr>
          <p:cNvPr id="10" name="文本框 9">
            <a:extLst>
              <a:ext uri="{FF2B5EF4-FFF2-40B4-BE49-F238E27FC236}">
                <a16:creationId xmlns:a16="http://schemas.microsoft.com/office/drawing/2014/main" id="{11349EDD-0E3F-498C-AF71-CC9141B501F4}"/>
              </a:ext>
            </a:extLst>
          </p:cNvPr>
          <p:cNvSpPr txBox="1"/>
          <p:nvPr/>
        </p:nvSpPr>
        <p:spPr>
          <a:xfrm>
            <a:off x="679992" y="4856326"/>
            <a:ext cx="9366051" cy="830997"/>
          </a:xfrm>
          <a:prstGeom prst="rect">
            <a:avLst/>
          </a:prstGeom>
          <a:noFill/>
        </p:spPr>
        <p:txBody>
          <a:bodyPr wrap="square" rtlCol="0">
            <a:spAutoFit/>
          </a:bodyPr>
          <a:lstStyle/>
          <a:p>
            <a:r>
              <a:rPr lang="zh-CN" altLang="en-US" sz="2400" b="1" dirty="0">
                <a:solidFill>
                  <a:schemeClr val="accent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cs typeface="Times New Roman" panose="02020603050405020304" pitchFamily="18" charset="0"/>
              </a:rPr>
              <a:t>一种平衡：</a:t>
            </a:r>
            <a:r>
              <a:rPr lang="zh-CN" altLang="en-US" sz="2400" b="1" dirty="0">
                <a:solidFill>
                  <a:prstClr val="black"/>
                </a:solidFill>
                <a:ea typeface="仿宋" panose="02010609060101010101" pitchFamily="49" charset="-122"/>
              </a:rPr>
              <a:t>随机算法可以理解为在时间、空间和随机三大计算资源中的平衡</a:t>
            </a:r>
          </a:p>
        </p:txBody>
      </p:sp>
    </p:spTree>
    <p:extLst>
      <p:ext uri="{BB962C8B-B14F-4D97-AF65-F5344CB8AC3E}">
        <p14:creationId xmlns:p14="http://schemas.microsoft.com/office/powerpoint/2010/main" val="1756737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916AFC-A1D2-4860-BB5E-533245B23620}"/>
              </a:ext>
            </a:extLst>
          </p:cNvPr>
          <p:cNvSpPr>
            <a:spLocks noChangeArrowheads="1"/>
          </p:cNvSpPr>
          <p:nvPr/>
        </p:nvSpPr>
        <p:spPr bwMode="auto">
          <a:xfrm>
            <a:off x="2540" y="630195"/>
            <a:ext cx="12189460" cy="80370"/>
          </a:xfrm>
          <a:prstGeom prst="rect">
            <a:avLst/>
          </a:prstGeom>
          <a:solidFill>
            <a:srgbClr val="0070C0"/>
          </a:solidFill>
          <a:ln w="3175">
            <a:solidFill>
              <a:schemeClr val="bg1"/>
            </a:solidFill>
            <a:miter lim="800000"/>
          </a:ln>
        </p:spPr>
        <p:txBody>
          <a:bodyPr anchor="ctr"/>
          <a:lstStyle/>
          <a:p>
            <a:pPr algn="ctr">
              <a:buClr>
                <a:srgbClr val="000000"/>
              </a:buClr>
              <a:buSzPct val="100000"/>
            </a:pPr>
            <a:endParaRPr lang="en-US" altLang="zh-CN" sz="3600" b="1" dirty="0">
              <a:solidFill>
                <a:schemeClr val="bg1"/>
              </a:solidFill>
              <a:latin typeface="+mn-lt"/>
              <a:ea typeface="黑体" panose="02010609060101010101" pitchFamily="2" charset="-122"/>
              <a:sym typeface="Webdings" panose="05030102010509060703" pitchFamily="18" charset="2"/>
            </a:endParaRPr>
          </a:p>
        </p:txBody>
      </p:sp>
      <p:sp>
        <p:nvSpPr>
          <p:cNvPr id="5" name="矩形 4">
            <a:extLst>
              <a:ext uri="{FF2B5EF4-FFF2-40B4-BE49-F238E27FC236}">
                <a16:creationId xmlns:a16="http://schemas.microsoft.com/office/drawing/2014/main" id="{3C66727E-603F-477E-B82D-0BF26C5D5A6E}"/>
              </a:ext>
            </a:extLst>
          </p:cNvPr>
          <p:cNvSpPr/>
          <p:nvPr/>
        </p:nvSpPr>
        <p:spPr>
          <a:xfrm>
            <a:off x="164014" y="89332"/>
            <a:ext cx="8280920" cy="505972"/>
          </a:xfrm>
          <a:prstGeom prst="rect">
            <a:avLst/>
          </a:prstGeom>
        </p:spPr>
        <p:txBody>
          <a:bodyPr wrap="square">
            <a:spAutoFit/>
          </a:bodyPr>
          <a:lstStyle/>
          <a:p>
            <a:pPr algn="just" eaLnBrk="0" hangingPunct="0">
              <a:lnSpc>
                <a:spcPct val="120000"/>
              </a:lnSpc>
              <a:spcBef>
                <a:spcPts val="1000"/>
              </a:spcBef>
              <a:buClr>
                <a:srgbClr val="C00000"/>
              </a:buClr>
            </a:pPr>
            <a:r>
              <a:rPr lang="en-US" altLang="zh-CN"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1.1.2 </a:t>
            </a:r>
            <a:r>
              <a:rPr lang="zh-CN" altLang="en-US"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  </a:t>
            </a:r>
            <a:r>
              <a:rPr lang="zh-CN" altLang="en-US" sz="2400" b="1" dirty="0">
                <a:solidFill>
                  <a:schemeClr val="accent1"/>
                </a:solidFill>
                <a:effectLst>
                  <a:outerShdw blurRad="38100" dist="25400" dir="5400000" algn="ctr" rotWithShape="0">
                    <a:srgbClr val="6E747A">
                      <a:alpha val="43000"/>
                    </a:srgbClr>
                  </a:outerShdw>
                </a:effectLst>
                <a:ea typeface="黑体" panose="02010609060101010101" pitchFamily="2" charset="-122"/>
                <a:cs typeface="Times New Roman" panose="02020603050405020304" pitchFamily="18" charset="0"/>
              </a:rPr>
              <a:t>基本思想</a:t>
            </a:r>
            <a:endParaRPr lang="zh-CN" altLang="en-US"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179DCB6F-FDD0-4E0A-9B01-8B0CE056E291}"/>
              </a:ext>
            </a:extLst>
          </p:cNvPr>
          <p:cNvSpPr txBox="1"/>
          <p:nvPr/>
        </p:nvSpPr>
        <p:spPr>
          <a:xfrm>
            <a:off x="494640" y="1138831"/>
            <a:ext cx="9366051" cy="461665"/>
          </a:xfrm>
          <a:prstGeom prst="rect">
            <a:avLst/>
          </a:prstGeom>
          <a:noFill/>
        </p:spPr>
        <p:txBody>
          <a:bodyPr wrap="square" rtlCol="0">
            <a:spAutoFit/>
          </a:bodyPr>
          <a:lstStyle/>
          <a:p>
            <a:r>
              <a:rPr lang="en-US" altLang="zh-CN" sz="2400" b="1" dirty="0">
                <a:solidFill>
                  <a:schemeClr val="accent1"/>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cs typeface="Times New Roman" panose="02020603050405020304" pitchFamily="18" charset="0"/>
              </a:rPr>
              <a:t>Randomized Algorithms</a:t>
            </a:r>
            <a:endParaRPr lang="zh-CN" altLang="en-US" sz="2400" b="1" dirty="0">
              <a:solidFill>
                <a:prstClr val="black"/>
              </a:solidFill>
              <a:ea typeface="仿宋" panose="02010609060101010101" pitchFamily="49" charset="-122"/>
            </a:endParaRPr>
          </a:p>
        </p:txBody>
      </p:sp>
      <p:sp>
        <p:nvSpPr>
          <p:cNvPr id="7" name="文本框 6">
            <a:extLst>
              <a:ext uri="{FF2B5EF4-FFF2-40B4-BE49-F238E27FC236}">
                <a16:creationId xmlns:a16="http://schemas.microsoft.com/office/drawing/2014/main" id="{E484CF59-EC44-41C5-B8CD-617DFCE3F10A}"/>
              </a:ext>
            </a:extLst>
          </p:cNvPr>
          <p:cNvSpPr txBox="1"/>
          <p:nvPr/>
        </p:nvSpPr>
        <p:spPr>
          <a:xfrm>
            <a:off x="494639" y="2028762"/>
            <a:ext cx="9366051" cy="2677656"/>
          </a:xfrm>
          <a:prstGeom prst="rect">
            <a:avLst/>
          </a:prstGeom>
          <a:noFill/>
        </p:spPr>
        <p:txBody>
          <a:bodyPr wrap="square" rtlCol="0">
            <a:spAutoFit/>
          </a:bodyPr>
          <a:lstStyle/>
          <a:p>
            <a:pPr marL="342900" indent="-342900">
              <a:buFont typeface="Wingdings" panose="05000000000000000000" pitchFamily="2" charset="2"/>
              <a:buChar char="p"/>
            </a:pPr>
            <a:r>
              <a:rPr lang="zh-CN" altLang="en-US" sz="2400" b="1" dirty="0">
                <a:solidFill>
                  <a:prstClr val="black"/>
                </a:solidFill>
                <a:ea typeface="仿宋" panose="02010609060101010101" pitchFamily="49" charset="-122"/>
              </a:rPr>
              <a:t> </a:t>
            </a:r>
            <a:r>
              <a:rPr lang="zh-CN" altLang="en-US" sz="2400" b="1" dirty="0">
                <a:solidFill>
                  <a:srgbClr val="FF0000"/>
                </a:solidFill>
                <a:ea typeface="仿宋" panose="02010609060101010101" pitchFamily="49" charset="-122"/>
              </a:rPr>
              <a:t>不要求</a:t>
            </a:r>
            <a:r>
              <a:rPr lang="zh-CN" altLang="en-US" sz="2400" b="1" dirty="0">
                <a:solidFill>
                  <a:prstClr val="black"/>
                </a:solidFill>
                <a:ea typeface="仿宋" panose="02010609060101010101" pitchFamily="49" charset="-122"/>
              </a:rPr>
              <a:t>算法对所有可能的输入均正确计算</a:t>
            </a:r>
            <a:endParaRPr lang="en-US" altLang="zh-CN" sz="2400" b="1" dirty="0">
              <a:solidFill>
                <a:prstClr val="black"/>
              </a:solidFill>
              <a:ea typeface="仿宋" panose="02010609060101010101" pitchFamily="49" charset="-122"/>
            </a:endParaRPr>
          </a:p>
          <a:p>
            <a:pPr marL="342900" indent="-342900">
              <a:buFont typeface="Wingdings" panose="05000000000000000000" pitchFamily="2" charset="2"/>
              <a:buChar char="p"/>
            </a:pPr>
            <a:endParaRPr lang="en-US" altLang="zh-CN" sz="2400" b="1" dirty="0">
              <a:solidFill>
                <a:prstClr val="black"/>
              </a:solidFill>
              <a:ea typeface="仿宋" panose="02010609060101010101" pitchFamily="49" charset="-122"/>
            </a:endParaRPr>
          </a:p>
          <a:p>
            <a:pPr marL="342900" indent="-342900">
              <a:buFont typeface="Wingdings" panose="05000000000000000000" pitchFamily="2" charset="2"/>
              <a:buChar char="p"/>
            </a:pPr>
            <a:r>
              <a:rPr lang="zh-CN" altLang="en-US" sz="2400" b="1" dirty="0">
                <a:solidFill>
                  <a:prstClr val="black"/>
                </a:solidFill>
                <a:ea typeface="仿宋" panose="02010609060101010101" pitchFamily="49" charset="-122"/>
              </a:rPr>
              <a:t> </a:t>
            </a:r>
            <a:r>
              <a:rPr lang="zh-CN" altLang="en-US" sz="2400" b="1" dirty="0">
                <a:solidFill>
                  <a:srgbClr val="FF0000"/>
                </a:solidFill>
                <a:ea typeface="仿宋" panose="02010609060101010101" pitchFamily="49" charset="-122"/>
              </a:rPr>
              <a:t>不要求</a:t>
            </a:r>
            <a:r>
              <a:rPr lang="zh-CN" altLang="en-US" sz="2400" b="1" dirty="0">
                <a:solidFill>
                  <a:prstClr val="black"/>
                </a:solidFill>
                <a:ea typeface="仿宋" panose="02010609060101010101" pitchFamily="49" charset="-122"/>
              </a:rPr>
              <a:t>对同一输入，算法每次执行时给出相同的结果</a:t>
            </a:r>
            <a:endParaRPr lang="en-US" altLang="zh-CN" sz="2400" b="1" dirty="0">
              <a:solidFill>
                <a:prstClr val="black"/>
              </a:solidFill>
              <a:ea typeface="仿宋" panose="02010609060101010101" pitchFamily="49" charset="-122"/>
            </a:endParaRPr>
          </a:p>
          <a:p>
            <a:pPr marL="342900" indent="-342900">
              <a:buFont typeface="Wingdings" panose="05000000000000000000" pitchFamily="2" charset="2"/>
              <a:buChar char="p"/>
            </a:pPr>
            <a:endParaRPr lang="en-US" altLang="zh-CN" sz="2400" b="1" dirty="0">
              <a:solidFill>
                <a:prstClr val="black"/>
              </a:solidFill>
              <a:ea typeface="仿宋" panose="02010609060101010101" pitchFamily="49" charset="-122"/>
            </a:endParaRPr>
          </a:p>
          <a:p>
            <a:pPr marL="342900" indent="-342900">
              <a:buFont typeface="Wingdings" panose="05000000000000000000" pitchFamily="2" charset="2"/>
              <a:buChar char="p"/>
            </a:pPr>
            <a:r>
              <a:rPr lang="zh-CN" altLang="en-US" sz="2400" b="1" dirty="0">
                <a:solidFill>
                  <a:prstClr val="black"/>
                </a:solidFill>
                <a:ea typeface="仿宋" panose="02010609060101010101" pitchFamily="49" charset="-122"/>
              </a:rPr>
              <a:t> </a:t>
            </a:r>
            <a:r>
              <a:rPr lang="zh-CN" altLang="en-US" sz="2400" b="1" dirty="0">
                <a:solidFill>
                  <a:srgbClr val="FF0000"/>
                </a:solidFill>
                <a:ea typeface="仿宋" panose="02010609060101010101" pitchFamily="49" charset="-122"/>
              </a:rPr>
              <a:t>只要求</a:t>
            </a:r>
            <a:r>
              <a:rPr lang="zh-CN" altLang="en-US" sz="2400" b="1" dirty="0">
                <a:ea typeface="仿宋" panose="02010609060101010101" pitchFamily="49" charset="-122"/>
              </a:rPr>
              <a:t>出现错误的可能性小到可以忽略的程度</a:t>
            </a:r>
            <a:endParaRPr lang="en-US" altLang="zh-CN" sz="2400" b="1" dirty="0">
              <a:ea typeface="仿宋" panose="02010609060101010101" pitchFamily="49" charset="-122"/>
            </a:endParaRPr>
          </a:p>
          <a:p>
            <a:pPr marL="342900" indent="-342900">
              <a:buFont typeface="Wingdings" panose="05000000000000000000" pitchFamily="2" charset="2"/>
              <a:buChar char="p"/>
            </a:pPr>
            <a:endParaRPr lang="en-US" altLang="zh-CN" sz="2400" b="1" dirty="0">
              <a:ea typeface="仿宋" panose="02010609060101010101" pitchFamily="49" charset="-122"/>
            </a:endParaRPr>
          </a:p>
          <a:p>
            <a:pPr marL="342900" indent="-342900">
              <a:buFont typeface="Wingdings" panose="05000000000000000000" pitchFamily="2" charset="2"/>
              <a:buChar char="p"/>
            </a:pPr>
            <a:endParaRPr lang="zh-CN" altLang="en-US" sz="2400" b="1" dirty="0">
              <a:ea typeface="仿宋" panose="02010609060101010101" pitchFamily="49" charset="-122"/>
            </a:endParaRPr>
          </a:p>
        </p:txBody>
      </p:sp>
    </p:spTree>
    <p:extLst>
      <p:ext uri="{BB962C8B-B14F-4D97-AF65-F5344CB8AC3E}">
        <p14:creationId xmlns:p14="http://schemas.microsoft.com/office/powerpoint/2010/main" val="1000200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DE80C9A-582C-4D2E-A89A-ED0E086EA276}"/>
              </a:ext>
            </a:extLst>
          </p:cNvPr>
          <p:cNvSpPr>
            <a:spLocks noChangeArrowheads="1"/>
          </p:cNvSpPr>
          <p:nvPr/>
        </p:nvSpPr>
        <p:spPr bwMode="auto">
          <a:xfrm>
            <a:off x="2540" y="630195"/>
            <a:ext cx="12189460" cy="80370"/>
          </a:xfrm>
          <a:prstGeom prst="rect">
            <a:avLst/>
          </a:prstGeom>
          <a:solidFill>
            <a:srgbClr val="0070C0"/>
          </a:solidFill>
          <a:ln w="3175">
            <a:solidFill>
              <a:schemeClr val="bg1"/>
            </a:solidFill>
            <a:miter lim="800000"/>
          </a:ln>
        </p:spPr>
        <p:txBody>
          <a:bodyPr anchor="ctr"/>
          <a:lstStyle/>
          <a:p>
            <a:pPr algn="ctr">
              <a:buClr>
                <a:srgbClr val="000000"/>
              </a:buClr>
              <a:buSzPct val="100000"/>
            </a:pPr>
            <a:endParaRPr lang="en-US" altLang="zh-CN" sz="3600" b="1" dirty="0">
              <a:solidFill>
                <a:schemeClr val="bg1"/>
              </a:solidFill>
              <a:latin typeface="+mn-lt"/>
              <a:ea typeface="黑体" panose="02010609060101010101" pitchFamily="2" charset="-122"/>
              <a:sym typeface="Webdings" panose="05030102010509060703" pitchFamily="18" charset="2"/>
            </a:endParaRPr>
          </a:p>
        </p:txBody>
      </p:sp>
      <p:sp>
        <p:nvSpPr>
          <p:cNvPr id="5" name="矩形 4">
            <a:extLst>
              <a:ext uri="{FF2B5EF4-FFF2-40B4-BE49-F238E27FC236}">
                <a16:creationId xmlns:a16="http://schemas.microsoft.com/office/drawing/2014/main" id="{921C6AE7-18A9-4D44-9731-F864A9C19E83}"/>
              </a:ext>
            </a:extLst>
          </p:cNvPr>
          <p:cNvSpPr/>
          <p:nvPr/>
        </p:nvSpPr>
        <p:spPr>
          <a:xfrm>
            <a:off x="164014" y="89332"/>
            <a:ext cx="8280920" cy="505972"/>
          </a:xfrm>
          <a:prstGeom prst="rect">
            <a:avLst/>
          </a:prstGeom>
        </p:spPr>
        <p:txBody>
          <a:bodyPr wrap="square">
            <a:spAutoFit/>
          </a:bodyPr>
          <a:lstStyle/>
          <a:p>
            <a:pPr algn="just" eaLnBrk="0" hangingPunct="0">
              <a:lnSpc>
                <a:spcPct val="120000"/>
              </a:lnSpc>
              <a:spcBef>
                <a:spcPts val="1000"/>
              </a:spcBef>
              <a:buClr>
                <a:srgbClr val="C00000"/>
              </a:buClr>
            </a:pPr>
            <a:r>
              <a:rPr lang="en-US" altLang="zh-CN"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1.1.3 </a:t>
            </a:r>
            <a:r>
              <a:rPr lang="zh-CN" altLang="en-US"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  </a:t>
            </a:r>
            <a:r>
              <a:rPr lang="zh-CN" altLang="en-US" sz="2400" b="1" dirty="0">
                <a:solidFill>
                  <a:schemeClr val="accent1"/>
                </a:solidFill>
                <a:effectLst>
                  <a:outerShdw blurRad="38100" dist="25400" dir="5400000" algn="ctr" rotWithShape="0">
                    <a:srgbClr val="6E747A">
                      <a:alpha val="43000"/>
                    </a:srgbClr>
                  </a:outerShdw>
                </a:effectLst>
                <a:ea typeface="黑体" panose="02010609060101010101" pitchFamily="2" charset="-122"/>
                <a:cs typeface="Times New Roman" panose="02020603050405020304" pitchFamily="18" charset="0"/>
              </a:rPr>
              <a:t>研究意义</a:t>
            </a:r>
            <a:endParaRPr lang="zh-CN" altLang="en-US"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endParaRPr>
          </a:p>
        </p:txBody>
      </p:sp>
      <p:graphicFrame>
        <p:nvGraphicFramePr>
          <p:cNvPr id="3" name="图示 2">
            <a:extLst>
              <a:ext uri="{FF2B5EF4-FFF2-40B4-BE49-F238E27FC236}">
                <a16:creationId xmlns:a16="http://schemas.microsoft.com/office/drawing/2014/main" id="{BE526A79-6B2A-47E8-B7DB-E8921D6EAE3D}"/>
              </a:ext>
            </a:extLst>
          </p:cNvPr>
          <p:cNvGraphicFramePr/>
          <p:nvPr>
            <p:extLst>
              <p:ext uri="{D42A27DB-BD31-4B8C-83A1-F6EECF244321}">
                <p14:modId xmlns:p14="http://schemas.microsoft.com/office/powerpoint/2010/main" val="1652785905"/>
              </p:ext>
            </p:extLst>
          </p:nvPr>
        </p:nvGraphicFramePr>
        <p:xfrm>
          <a:off x="310318" y="905488"/>
          <a:ext cx="11741774" cy="53763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38912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8EF21C-A08E-41C7-B228-175CDB3E0F26}"/>
              </a:ext>
            </a:extLst>
          </p:cNvPr>
          <p:cNvSpPr>
            <a:spLocks noChangeArrowheads="1"/>
          </p:cNvSpPr>
          <p:nvPr/>
        </p:nvSpPr>
        <p:spPr bwMode="auto">
          <a:xfrm>
            <a:off x="2540" y="630195"/>
            <a:ext cx="12189460" cy="80370"/>
          </a:xfrm>
          <a:prstGeom prst="rect">
            <a:avLst/>
          </a:prstGeom>
          <a:solidFill>
            <a:srgbClr val="0070C0"/>
          </a:solidFill>
          <a:ln w="3175">
            <a:solidFill>
              <a:schemeClr val="bg1"/>
            </a:solidFill>
            <a:miter lim="800000"/>
          </a:ln>
        </p:spPr>
        <p:txBody>
          <a:bodyPr anchor="ctr"/>
          <a:lstStyle/>
          <a:p>
            <a:pPr algn="ctr">
              <a:buClr>
                <a:srgbClr val="000000"/>
              </a:buClr>
              <a:buSzPct val="100000"/>
            </a:pPr>
            <a:endParaRPr lang="en-US" altLang="zh-CN" sz="3600" b="1" dirty="0">
              <a:solidFill>
                <a:schemeClr val="bg1"/>
              </a:solidFill>
              <a:latin typeface="+mn-lt"/>
              <a:ea typeface="黑体" panose="02010609060101010101" pitchFamily="2" charset="-122"/>
              <a:sym typeface="Webdings" panose="05030102010509060703" pitchFamily="18" charset="2"/>
            </a:endParaRPr>
          </a:p>
        </p:txBody>
      </p:sp>
      <p:sp>
        <p:nvSpPr>
          <p:cNvPr id="5" name="矩形 4">
            <a:extLst>
              <a:ext uri="{FF2B5EF4-FFF2-40B4-BE49-F238E27FC236}">
                <a16:creationId xmlns:a16="http://schemas.microsoft.com/office/drawing/2014/main" id="{1C3FF2F1-48BE-4C39-BDE8-4A6429C52FD1}"/>
              </a:ext>
            </a:extLst>
          </p:cNvPr>
          <p:cNvSpPr/>
          <p:nvPr/>
        </p:nvSpPr>
        <p:spPr>
          <a:xfrm>
            <a:off x="164014" y="89332"/>
            <a:ext cx="8280920" cy="505972"/>
          </a:xfrm>
          <a:prstGeom prst="rect">
            <a:avLst/>
          </a:prstGeom>
        </p:spPr>
        <p:txBody>
          <a:bodyPr wrap="square">
            <a:spAutoFit/>
          </a:bodyPr>
          <a:lstStyle/>
          <a:p>
            <a:pPr algn="just" eaLnBrk="0" hangingPunct="0">
              <a:lnSpc>
                <a:spcPct val="120000"/>
              </a:lnSpc>
              <a:spcBef>
                <a:spcPts val="1000"/>
              </a:spcBef>
              <a:buClr>
                <a:srgbClr val="C00000"/>
              </a:buClr>
            </a:pPr>
            <a:r>
              <a:rPr lang="en-US" altLang="zh-CN"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1.1.3  </a:t>
            </a:r>
            <a:r>
              <a:rPr lang="zh-CN" altLang="en-US"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rPr>
              <a:t> </a:t>
            </a:r>
            <a:r>
              <a:rPr lang="zh-CN" altLang="en-US" sz="2400" b="1" dirty="0">
                <a:solidFill>
                  <a:schemeClr val="accent1"/>
                </a:solidFill>
                <a:effectLst>
                  <a:outerShdw blurRad="38100" dist="25400" dir="5400000" algn="ctr" rotWithShape="0">
                    <a:srgbClr val="6E747A">
                      <a:alpha val="43000"/>
                    </a:srgbClr>
                  </a:outerShdw>
                </a:effectLst>
                <a:ea typeface="黑体" panose="02010609060101010101" pitchFamily="2" charset="-122"/>
                <a:cs typeface="Times New Roman" panose="02020603050405020304" pitchFamily="18" charset="0"/>
              </a:rPr>
              <a:t>研究意义</a:t>
            </a:r>
            <a:endParaRPr lang="zh-CN" altLang="en-US" sz="2400" b="1" dirty="0">
              <a:solidFill>
                <a:schemeClr val="accent1"/>
              </a:solidFill>
              <a:effectLst>
                <a:outerShdw blurRad="38100" dist="25400" dir="5400000" algn="ctr" rotWithShape="0">
                  <a:srgbClr val="6E747A">
                    <a:alpha val="43000"/>
                  </a:srgbClr>
                </a:outerShdw>
              </a:effectLst>
              <a:latin typeface="+mn-lt"/>
              <a:ea typeface="黑体" panose="02010609060101010101" pitchFamily="2" charset="-122"/>
              <a:cs typeface="Times New Roman" panose="02020603050405020304" pitchFamily="18" charset="0"/>
            </a:endParaRPr>
          </a:p>
        </p:txBody>
      </p:sp>
      <p:sp>
        <p:nvSpPr>
          <p:cNvPr id="6" name="Rectangle 9">
            <a:extLst>
              <a:ext uri="{FF2B5EF4-FFF2-40B4-BE49-F238E27FC236}">
                <a16:creationId xmlns:a16="http://schemas.microsoft.com/office/drawing/2014/main" id="{2CDB1C61-351A-480A-A570-42317826B9E2}"/>
              </a:ext>
            </a:extLst>
          </p:cNvPr>
          <p:cNvSpPr txBox="1">
            <a:spLocks noChangeArrowheads="1"/>
          </p:cNvSpPr>
          <p:nvPr/>
        </p:nvSpPr>
        <p:spPr bwMode="auto">
          <a:xfrm>
            <a:off x="334011" y="1602780"/>
            <a:ext cx="11140918" cy="158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hangingPunct="1">
              <a:lnSpc>
                <a:spcPct val="140000"/>
              </a:lnSpc>
              <a:buNone/>
            </a:pPr>
            <a:r>
              <a:rPr lang="en-US" altLang="zh-CN" sz="2400" b="1" dirty="0">
                <a:ea typeface="仿宋" panose="02010609060101010101" pitchFamily="49" charset="-122"/>
              </a:rPr>
              <a:t>          </a:t>
            </a:r>
            <a:r>
              <a:rPr lang="zh-CN" altLang="ru-RU" sz="2400" b="1" dirty="0">
                <a:ea typeface="仿宋" panose="02010609060101010101" pitchFamily="49" charset="-122"/>
              </a:rPr>
              <a:t>随机算法允许算法在执行过程中随机地选择下</a:t>
            </a:r>
            <a:r>
              <a:rPr lang="zh-CN" altLang="en-US" sz="2400" b="1" dirty="0">
                <a:ea typeface="仿宋" panose="02010609060101010101" pitchFamily="49" charset="-122"/>
              </a:rPr>
              <a:t>一步</a:t>
            </a:r>
            <a:r>
              <a:rPr lang="zh-CN" altLang="ru-RU" sz="2400" b="1" dirty="0">
                <a:ea typeface="仿宋" panose="02010609060101010101" pitchFamily="49" charset="-122"/>
              </a:rPr>
              <a:t>计算步骤。由于随机性选择比最优选择省时间，因此引入随机化算法可以在很大程度上</a:t>
            </a:r>
            <a:r>
              <a:rPr lang="zh-CN" altLang="ru-RU" sz="2400" b="1" dirty="0">
                <a:solidFill>
                  <a:srgbClr val="00B0F0"/>
                </a:solidFill>
                <a:ea typeface="仿宋" panose="02010609060101010101" pitchFamily="49" charset="-122"/>
              </a:rPr>
              <a:t>降低算法的复杂度</a:t>
            </a:r>
            <a:r>
              <a:rPr lang="zh-CN" altLang="ru-RU" sz="2400" b="1" dirty="0">
                <a:ea typeface="仿宋" panose="02010609060101010101" pitchFamily="49" charset="-122"/>
              </a:rPr>
              <a:t>。</a:t>
            </a:r>
          </a:p>
          <a:p>
            <a:pPr algn="just" eaLnBrk="1" hangingPunct="1">
              <a:lnSpc>
                <a:spcPct val="140000"/>
              </a:lnSpc>
              <a:buFontTx/>
              <a:buNone/>
            </a:pPr>
            <a:endParaRPr lang="zh-CN" altLang="ru-RU" sz="2400" b="1" dirty="0">
              <a:ea typeface="仿宋" panose="02010609060101010101" pitchFamily="49" charset="-122"/>
            </a:endParaRPr>
          </a:p>
        </p:txBody>
      </p:sp>
      <p:sp>
        <p:nvSpPr>
          <p:cNvPr id="8" name="Rectangle 14">
            <a:extLst>
              <a:ext uri="{FF2B5EF4-FFF2-40B4-BE49-F238E27FC236}">
                <a16:creationId xmlns:a16="http://schemas.microsoft.com/office/drawing/2014/main" id="{AD0E4ADC-AEE0-4338-B314-0DF094027A5D}"/>
              </a:ext>
            </a:extLst>
          </p:cNvPr>
          <p:cNvSpPr txBox="1">
            <a:spLocks noChangeArrowheads="1"/>
          </p:cNvSpPr>
          <p:nvPr/>
        </p:nvSpPr>
        <p:spPr bwMode="auto">
          <a:xfrm>
            <a:off x="717070" y="3083932"/>
            <a:ext cx="10757859" cy="1105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eaLnBrk="1" hangingPunct="1">
              <a:lnSpc>
                <a:spcPct val="120000"/>
              </a:lnSpc>
              <a:buNone/>
            </a:pPr>
            <a:r>
              <a:rPr lang="en-US" altLang="zh-CN" sz="2400" b="1" dirty="0">
                <a:ea typeface="仿宋" panose="02010609060101010101" pitchFamily="49" charset="-122"/>
              </a:rPr>
              <a:t>    </a:t>
            </a:r>
            <a:r>
              <a:rPr lang="zh-CN" altLang="ru-RU" sz="2400" b="1" dirty="0">
                <a:ea typeface="仿宋" panose="02010609060101010101" pitchFamily="49" charset="-122"/>
              </a:rPr>
              <a:t>随机算法对所求解问题的同一个实例用同一随机算法求解两次可能得到完全不同的效果</a:t>
            </a:r>
            <a:r>
              <a:rPr lang="zh-CN" altLang="en-US" sz="2400" b="1" dirty="0">
                <a:ea typeface="仿宋" panose="02010609060101010101" pitchFamily="49" charset="-122"/>
              </a:rPr>
              <a:t>，但是</a:t>
            </a:r>
            <a:r>
              <a:rPr lang="zh-CN" altLang="en-US" sz="2400" b="1" dirty="0">
                <a:solidFill>
                  <a:srgbClr val="00B0F0"/>
                </a:solidFill>
                <a:ea typeface="仿宋" panose="02010609060101010101" pitchFamily="49" charset="-122"/>
              </a:rPr>
              <a:t>求解的效率</a:t>
            </a:r>
            <a:r>
              <a:rPr lang="zh-CN" altLang="en-US" sz="2400" b="1" dirty="0">
                <a:ea typeface="仿宋" panose="02010609060101010101" pitchFamily="49" charset="-122"/>
              </a:rPr>
              <a:t>相对于以往使用的确定性算法有了很大的提高。</a:t>
            </a:r>
            <a:endParaRPr lang="zh-CN" altLang="ru-RU" sz="2400" b="1" dirty="0">
              <a:ea typeface="仿宋" panose="02010609060101010101" pitchFamily="49" charset="-122"/>
            </a:endParaRPr>
          </a:p>
        </p:txBody>
      </p:sp>
      <p:sp>
        <p:nvSpPr>
          <p:cNvPr id="7" name="Rectangle 14">
            <a:extLst>
              <a:ext uri="{FF2B5EF4-FFF2-40B4-BE49-F238E27FC236}">
                <a16:creationId xmlns:a16="http://schemas.microsoft.com/office/drawing/2014/main" id="{BB28CBDF-D5F3-43A9-8AFD-FD38CEEA7F47}"/>
              </a:ext>
            </a:extLst>
          </p:cNvPr>
          <p:cNvSpPr txBox="1">
            <a:spLocks noChangeArrowheads="1"/>
          </p:cNvSpPr>
          <p:nvPr/>
        </p:nvSpPr>
        <p:spPr bwMode="auto">
          <a:xfrm>
            <a:off x="683361" y="4188941"/>
            <a:ext cx="10724150" cy="74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eaLnBrk="1" hangingPunct="1">
              <a:lnSpc>
                <a:spcPct val="120000"/>
              </a:lnSpc>
              <a:buNone/>
            </a:pPr>
            <a:r>
              <a:rPr lang="zh-CN" altLang="en-US" sz="2400" b="1" dirty="0">
                <a:ea typeface="仿宋" panose="02010609060101010101" pitchFamily="49" charset="-122"/>
              </a:rPr>
              <a:t>    迄今为止所看到的所有随机算法，它们的实现都比较</a:t>
            </a:r>
            <a:r>
              <a:rPr lang="zh-CN" altLang="en-US" sz="2400" b="1" dirty="0">
                <a:solidFill>
                  <a:srgbClr val="00B0F0"/>
                </a:solidFill>
                <a:ea typeface="仿宋" panose="02010609060101010101" pitchFamily="49" charset="-122"/>
              </a:rPr>
              <a:t>简单且容易理解，促进智能计算的发展</a:t>
            </a:r>
            <a:r>
              <a:rPr lang="zh-CN" altLang="en-US" sz="2400" b="1" dirty="0">
                <a:ea typeface="仿宋" panose="02010609060101010101" pitchFamily="49" charset="-122"/>
              </a:rPr>
              <a:t>。</a:t>
            </a:r>
            <a:endParaRPr lang="zh-CN" altLang="ru-RU" sz="2400" b="1" dirty="0">
              <a:ea typeface="仿宋" panose="02010609060101010101" pitchFamily="49" charset="-122"/>
            </a:endParaRPr>
          </a:p>
        </p:txBody>
      </p:sp>
      <p:sp>
        <p:nvSpPr>
          <p:cNvPr id="9" name="文本框 8">
            <a:extLst>
              <a:ext uri="{FF2B5EF4-FFF2-40B4-BE49-F238E27FC236}">
                <a16:creationId xmlns:a16="http://schemas.microsoft.com/office/drawing/2014/main" id="{4B5CC3D2-B25C-4782-A2D0-9B9468D381FC}"/>
              </a:ext>
            </a:extLst>
          </p:cNvPr>
          <p:cNvSpPr txBox="1"/>
          <p:nvPr/>
        </p:nvSpPr>
        <p:spPr>
          <a:xfrm>
            <a:off x="444844" y="887199"/>
            <a:ext cx="1643448" cy="715581"/>
          </a:xfrm>
          <a:prstGeom prst="rect">
            <a:avLst/>
          </a:prstGeom>
          <a:noFill/>
        </p:spPr>
        <p:txBody>
          <a:bodyPr wrap="square">
            <a:spAutoFit/>
          </a:bodyPr>
          <a:lstStyle/>
          <a:p>
            <a:pPr marL="609600" indent="-609600" algn="just">
              <a:lnSpc>
                <a:spcPct val="150000"/>
              </a:lnSpc>
            </a:pPr>
            <a:r>
              <a:rPr lang="zh-CN" altLang="en-US" sz="3200" b="1" dirty="0">
                <a:solidFill>
                  <a:srgbClr val="FF0000"/>
                </a:solidFill>
                <a:latin typeface="仿宋" panose="02010609060101010101" pitchFamily="49" charset="-122"/>
                <a:ea typeface="仿宋" panose="02010609060101010101" pitchFamily="49" charset="-122"/>
              </a:rPr>
              <a:t>优点：</a:t>
            </a:r>
            <a:endParaRPr lang="en-US" altLang="zh-CN" sz="3200" b="1" dirty="0">
              <a:solidFill>
                <a:srgbClr val="FF0000"/>
              </a:solidFill>
              <a:latin typeface="仿宋" panose="02010609060101010101" pitchFamily="49" charset="-122"/>
              <a:ea typeface="仿宋" panose="02010609060101010101" pitchFamily="49" charset="-122"/>
            </a:endParaRPr>
          </a:p>
        </p:txBody>
      </p:sp>
      <p:sp>
        <p:nvSpPr>
          <p:cNvPr id="10" name="文本框 9">
            <a:extLst>
              <a:ext uri="{FF2B5EF4-FFF2-40B4-BE49-F238E27FC236}">
                <a16:creationId xmlns:a16="http://schemas.microsoft.com/office/drawing/2014/main" id="{D82504EA-4A06-4D07-BE8A-F086161A25B9}"/>
              </a:ext>
            </a:extLst>
          </p:cNvPr>
          <p:cNvSpPr txBox="1"/>
          <p:nvPr/>
        </p:nvSpPr>
        <p:spPr>
          <a:xfrm>
            <a:off x="963826" y="5167672"/>
            <a:ext cx="6104238" cy="583108"/>
          </a:xfrm>
          <a:prstGeom prst="rect">
            <a:avLst/>
          </a:prstGeom>
          <a:noFill/>
        </p:spPr>
        <p:txBody>
          <a:bodyPr wrap="square">
            <a:spAutoFit/>
          </a:bodyPr>
          <a:lstStyle/>
          <a:p>
            <a:pPr>
              <a:lnSpc>
                <a:spcPct val="150000"/>
              </a:lnSpc>
            </a:pPr>
            <a:r>
              <a:rPr lang="zh-CN" altLang="en-US" sz="2400" b="1" dirty="0">
                <a:ea typeface="仿宋" panose="02010609060101010101" pitchFamily="49" charset="-122"/>
              </a:rPr>
              <a:t>可转化为确定算法，易于并行化。</a:t>
            </a:r>
          </a:p>
        </p:txBody>
      </p:sp>
    </p:spTree>
    <p:extLst>
      <p:ext uri="{BB962C8B-B14F-4D97-AF65-F5344CB8AC3E}">
        <p14:creationId xmlns:p14="http://schemas.microsoft.com/office/powerpoint/2010/main" val="563426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childTnLst>
                                    <p:set>
                                      <p:cBhvr additive="base">
                                        <p:cTn id="6" dur="1" fill="hold">
                                          <p:stCondLst>
                                            <p:cond delay="0"/>
                                          </p:stCondLst>
                                        </p:cTn>
                                        <p:tgtEl>
                                          <p:spTgt spid="6">
                                            <p:txEl>
                                              <p:pRg st="0" end="0"/>
                                            </p:txEl>
                                          </p:spTgt>
                                        </p:tgtEl>
                                        <p:attrNameLst>
                                          <p:attrName>style.visibility</p:attrName>
                                        </p:attrNameLst>
                                      </p:cBhvr>
                                      <p:to>
                                        <p:strVal val="visible"/>
                                      </p:to>
                                    </p:set>
                                    <p:animEffect transition="in" filter="blinds(horizontal)">
                                      <p:cBhvr additive="base">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childTnLst>
                                    <p:set>
                                      <p:cBhvr additive="base">
                                        <p:cTn id="11" dur="1" fill="hold">
                                          <p:stCondLst>
                                            <p:cond delay="0"/>
                                          </p:stCondLst>
                                        </p:cTn>
                                        <p:tgtEl>
                                          <p:spTgt spid="8">
                                            <p:txEl>
                                              <p:pRg st="0" end="0"/>
                                            </p:txEl>
                                          </p:spTgt>
                                        </p:tgtEl>
                                        <p:attrNameLst>
                                          <p:attrName>style.visibility</p:attrName>
                                        </p:attrNameLst>
                                      </p:cBhvr>
                                      <p:to>
                                        <p:strVal val="visible"/>
                                      </p:to>
                                    </p:set>
                                    <p:animEffect transition="in" filter="blinds(horizontal)">
                                      <p:cBhvr additive="base">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childTnLst>
                                    <p:set>
                                      <p:cBhvr additive="base">
                                        <p:cTn id="16" dur="1" fill="hold">
                                          <p:stCondLst>
                                            <p:cond delay="0"/>
                                          </p:stCondLst>
                                        </p:cTn>
                                        <p:tgtEl>
                                          <p:spTgt spid="7">
                                            <p:txEl>
                                              <p:pRg st="0" end="0"/>
                                            </p:txEl>
                                          </p:spTgt>
                                        </p:tgtEl>
                                        <p:attrNameLst>
                                          <p:attrName>style.visibility</p:attrName>
                                        </p:attrNameLst>
                                      </p:cBhvr>
                                      <p:to>
                                        <p:strVal val="visible"/>
                                      </p:to>
                                    </p:set>
                                    <p:animEffect transition="in" filter="blinds(horizontal)">
                                      <p:cBhvr additive="base">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ppt_x"/>
                                          </p:val>
                                        </p:tav>
                                        <p:tav tm="100000">
                                          <p:val>
                                            <p:strVal val="#ppt_x"/>
                                          </p:val>
                                        </p:tav>
                                      </p:tavLst>
                                    </p:anim>
                                    <p:anim calcmode="lin" valueType="num">
                                      <p:cBhvr additive="base">
                                        <p:cTn id="2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heme/theme1.xml><?xml version="1.0" encoding="utf-8"?>
<a:theme xmlns:a="http://schemas.openxmlformats.org/drawingml/2006/main" name="2_量质融合大数据管理">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主题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1" id="{8A61AFED-8945-41D8-A6DA-A785551BC00E}" vid="{6F92128C-CEEA-4F8E-81B8-4A899F9F9621}"/>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9904</TotalTime>
  <Words>3630</Words>
  <Application>Microsoft Office PowerPoint</Application>
  <PresentationFormat>宽屏</PresentationFormat>
  <Paragraphs>282</Paragraphs>
  <Slides>43</Slides>
  <Notes>30</Notes>
  <HiddenSlides>0</HiddenSlides>
  <MMClips>0</MMClips>
  <ScaleCrop>false</ScaleCrop>
  <HeadingPairs>
    <vt:vector size="8" baseType="variant">
      <vt:variant>
        <vt:lpstr>已用的字体</vt:lpstr>
      </vt:variant>
      <vt:variant>
        <vt:i4>23</vt:i4>
      </vt:variant>
      <vt:variant>
        <vt:lpstr>主题</vt:lpstr>
      </vt:variant>
      <vt:variant>
        <vt:i4>2</vt:i4>
      </vt:variant>
      <vt:variant>
        <vt:lpstr>嵌入 OLE 服务器</vt:lpstr>
      </vt:variant>
      <vt:variant>
        <vt:i4>2</vt:i4>
      </vt:variant>
      <vt:variant>
        <vt:lpstr>幻灯片标题</vt:lpstr>
      </vt:variant>
      <vt:variant>
        <vt:i4>43</vt:i4>
      </vt:variant>
    </vt:vector>
  </HeadingPairs>
  <TitlesOfParts>
    <vt:vector size="70" baseType="lpstr">
      <vt:lpstr>Helvetica Neue</vt:lpstr>
      <vt:lpstr>MicrosoftYaHei</vt:lpstr>
      <vt:lpstr>等线</vt:lpstr>
      <vt:lpstr>等线 Light</vt:lpstr>
      <vt:lpstr>方正姚体</vt:lpstr>
      <vt:lpstr>仿宋</vt:lpstr>
      <vt:lpstr>黑体</vt:lpstr>
      <vt:lpstr>华光魏体_CNKI</vt:lpstr>
      <vt:lpstr>华文仿宋</vt:lpstr>
      <vt:lpstr>华文楷体</vt:lpstr>
      <vt:lpstr>华文新魏</vt:lpstr>
      <vt:lpstr>华文行楷</vt:lpstr>
      <vt:lpstr>楷体</vt:lpstr>
      <vt:lpstr>楷体_GB2312</vt:lpstr>
      <vt:lpstr>宋体</vt:lpstr>
      <vt:lpstr>微软雅黑</vt:lpstr>
      <vt:lpstr>Arial</vt:lpstr>
      <vt:lpstr>Calibri</vt:lpstr>
      <vt:lpstr>Cambria Math</vt:lpstr>
      <vt:lpstr>Symbol</vt:lpstr>
      <vt:lpstr>Times New Roman</vt:lpstr>
      <vt:lpstr>Webdings</vt:lpstr>
      <vt:lpstr>Wingdings</vt:lpstr>
      <vt:lpstr>2_量质融合大数据管理</vt:lpstr>
      <vt:lpstr>主题1</vt:lpstr>
      <vt:lpstr>Equation</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User</dc:creator>
  <cp:lastModifiedBy>HIT</cp:lastModifiedBy>
  <cp:revision>35</cp:revision>
  <dcterms:created xsi:type="dcterms:W3CDTF">2021-11-20T15:55:01Z</dcterms:created>
  <dcterms:modified xsi:type="dcterms:W3CDTF">2023-02-21T15:20:39Z</dcterms:modified>
</cp:coreProperties>
</file>